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jpg" ContentType="image/jpe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71" r:id="rId15"/>
    <p:sldId id="272" r:id="rId16"/>
    <p:sldId id="273" r:id="rId17"/>
    <p:sldId id="269" r:id="rId18"/>
    <p:sldId id="270" r:id="rId19"/>
    <p:sldId id="274" r:id="rId20"/>
    <p:sldId id="275" r:id="rId21"/>
    <p:sldId id="276" r:id="rId22"/>
    <p:sldId id="277" r:id="rId23"/>
    <p:sldId id="278" r:id="rId24"/>
    <p:sldId id="279" r:id="rId25"/>
    <p:sldId id="280" r:id="rId2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>
        <p:scale>
          <a:sx n="68" d="100"/>
          <a:sy n="68" d="100"/>
        </p:scale>
        <p:origin x="-2264" y="-83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printerSettings" Target="printerSettings/printerSettings1.bin"/><Relationship Id="rId28" Type="http://schemas.openxmlformats.org/officeDocument/2006/relationships/presProps" Target="presProps.xml"/><Relationship Id="rId29" Type="http://schemas.openxmlformats.org/officeDocument/2006/relationships/viewProps" Target="viewProps.xml"/><Relationship Id="rId30" Type="http://schemas.openxmlformats.org/officeDocument/2006/relationships/theme" Target="theme/theme1.xml"/><Relationship Id="rId31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image" Target="../media/image23.png"/><Relationship Id="rId2" Type="http://schemas.openxmlformats.org/officeDocument/2006/relationships/oleObject" Target="Macintosh%20HD:Users:kostadinosdavilas:Desktop:&#917;&#924;&#914;&#921;&#927;%20excel.xlsx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Macintosh%20HD:Users:kostadinosdavilas:Desktop:&#917;&#924;&#914;&#921;&#927;%20excel.xlsx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image" Target="../media/image23.png"/><Relationship Id="rId2" Type="http://schemas.openxmlformats.org/officeDocument/2006/relationships/oleObject" Target="Macintosh%20HD:Users:elli-anna:Library:Containers:com.apple.mail:Data:Library:Mail%20Downloads:EE194133-AAC1-4737-896D-ED1C3EF7AE11:&#917;&#924;&#914;&#921;&#927;%20excel(final).xlsx" TargetMode="Externa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oleObject" Target="Macintosh%20HD:Users:elli-anna:Library:Containers:com.apple.mail:Data:Library:Mail%20Downloads:EE194133-AAC1-4737-896D-ED1C3EF7AE11:&#917;&#924;&#914;&#921;&#927;%20excel(final)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title>
      <c:tx>
        <c:rich>
          <a:bodyPr/>
          <a:lstStyle/>
          <a:p>
            <a:pPr>
              <a:defRPr/>
            </a:pPr>
            <a:r>
              <a:rPr lang="en-US"/>
              <a:t>Absorbance-Concentration chart</a:t>
            </a:r>
          </a:p>
        </c:rich>
      </c:tx>
      <c:layout/>
      <c:overlay val="0"/>
    </c:title>
    <c:autoTitleDeleted val="0"/>
    <c:plotArea>
      <c:layout/>
      <c:scatterChart>
        <c:scatterStyle val="lineMarker"/>
        <c:varyColors val="0"/>
        <c:ser>
          <c:idx val="0"/>
          <c:order val="0"/>
          <c:spPr>
            <a:ln w="19050">
              <a:solidFill>
                <a:schemeClr val="tx1"/>
              </a:solidFill>
            </a:ln>
          </c:spPr>
          <c:trendline>
            <c:trendlineType val="linear"/>
            <c:dispRSqr val="1"/>
            <c:dispEq val="1"/>
            <c:trendlineLbl>
              <c:layout>
                <c:manualLayout>
                  <c:x val="-0.0419318979814431"/>
                  <c:y val="-0.0122721146343194"/>
                </c:manualLayout>
              </c:layout>
              <c:numFmt formatCode="General" sourceLinked="0"/>
            </c:trendlineLbl>
          </c:trendline>
          <c:trendline>
            <c:trendlineType val="linear"/>
            <c:dispRSqr val="0"/>
            <c:dispEq val="0"/>
          </c:trendline>
          <c:trendline>
            <c:trendlineType val="linear"/>
            <c:dispRSqr val="0"/>
            <c:dispEq val="0"/>
          </c:trendline>
          <c:trendline>
            <c:spPr>
              <a:ln w="6350">
                <a:prstDash val="sysDash"/>
              </a:ln>
            </c:spPr>
            <c:trendlineType val="linear"/>
            <c:dispRSqr val="0"/>
            <c:dispEq val="0"/>
          </c:trendline>
          <c:xVal>
            <c:numRef>
              <c:f>'3-fold'!$H$2:$H$7</c:f>
              <c:numCache>
                <c:formatCode>General</c:formatCode>
                <c:ptCount val="6"/>
                <c:pt idx="0">
                  <c:v>0.666666667</c:v>
                </c:pt>
                <c:pt idx="1">
                  <c:v>0.222222222</c:v>
                </c:pt>
                <c:pt idx="2">
                  <c:v>0.074074074</c:v>
                </c:pt>
                <c:pt idx="3">
                  <c:v>0.024691358</c:v>
                </c:pt>
                <c:pt idx="4">
                  <c:v>0.008230453</c:v>
                </c:pt>
                <c:pt idx="5">
                  <c:v>0.0</c:v>
                </c:pt>
              </c:numCache>
            </c:numRef>
          </c:xVal>
          <c:yVal>
            <c:numRef>
              <c:f>'3-fold'!$I$2:$I$7</c:f>
              <c:numCache>
                <c:formatCode>General</c:formatCode>
                <c:ptCount val="6"/>
                <c:pt idx="0">
                  <c:v>0.563666666666667</c:v>
                </c:pt>
                <c:pt idx="1">
                  <c:v>0.311</c:v>
                </c:pt>
                <c:pt idx="2">
                  <c:v>0.228333333333333</c:v>
                </c:pt>
                <c:pt idx="3">
                  <c:v>0.14</c:v>
                </c:pt>
                <c:pt idx="4">
                  <c:v>0.133</c:v>
                </c:pt>
                <c:pt idx="5">
                  <c:v>0.104333333333333</c:v>
                </c:pt>
              </c:numCache>
            </c:numRef>
          </c:y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2135532968"/>
        <c:axId val="2135538424"/>
      </c:scatterChart>
      <c:valAx>
        <c:axId val="2135532968"/>
        <c:scaling>
          <c:orientation val="minMax"/>
        </c:scaling>
        <c:delete val="0"/>
        <c:axPos val="b"/>
        <c:title>
          <c:tx>
            <c:rich>
              <a:bodyPr/>
              <a:lstStyle/>
              <a:p>
                <a:pPr>
                  <a:defRPr/>
                </a:pPr>
                <a:r>
                  <a:rPr lang="en-US"/>
                  <a:t>Concentration (mg/ml)</a:t>
                </a:r>
              </a:p>
            </c:rich>
          </c:tx>
          <c:layout/>
          <c:overlay val="0"/>
        </c:title>
        <c:numFmt formatCode="General" sourceLinked="1"/>
        <c:majorTickMark val="out"/>
        <c:minorTickMark val="none"/>
        <c:tickLblPos val="nextTo"/>
        <c:crossAx val="2135538424"/>
        <c:crosses val="autoZero"/>
        <c:crossBetween val="midCat"/>
      </c:valAx>
      <c:valAx>
        <c:axId val="2135538424"/>
        <c:scaling>
          <c:orientation val="minMax"/>
        </c:scaling>
        <c:delete val="0"/>
        <c:axPos val="l"/>
        <c:majorGridlines/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en-US"/>
                  <a:t>Absorbance</a:t>
                </a:r>
              </a:p>
            </c:rich>
          </c:tx>
          <c:layout/>
          <c:overlay val="0"/>
        </c:title>
        <c:numFmt formatCode="General" sourceLinked="1"/>
        <c:majorTickMark val="out"/>
        <c:minorTickMark val="none"/>
        <c:tickLblPos val="nextTo"/>
        <c:crossAx val="2135532968"/>
        <c:crosses val="autoZero"/>
        <c:crossBetween val="midCat"/>
      </c:valAx>
    </c:plotArea>
    <c:plotVisOnly val="1"/>
    <c:dispBlanksAs val="gap"/>
    <c:showDLblsOverMax val="0"/>
  </c:chart>
  <c:spPr>
    <a:blipFill rotWithShape="1">
      <a:blip xmlns:r="http://schemas.openxmlformats.org/officeDocument/2006/relationships" r:embed="rId1"/>
      <a:tile tx="0" ty="0" sx="100000" sy="100000" flip="none" algn="tl"/>
    </a:blipFill>
    <a:ln>
      <a:solidFill>
        <a:srgbClr val="3366FF"/>
      </a:solidFill>
    </a:ln>
    <a:effectLst>
      <a:glow rad="101600">
        <a:schemeClr val="accent3">
          <a:lumMod val="40000"/>
          <a:lumOff val="60000"/>
          <a:alpha val="75000"/>
        </a:schemeClr>
      </a:glow>
      <a:outerShdw blurRad="511175" dist="38100" dir="2700000" algn="tl" rotWithShape="0">
        <a:schemeClr val="accent4">
          <a:alpha val="43000"/>
        </a:schemeClr>
      </a:outerShdw>
      <a:softEdge rad="241300"/>
    </a:effectLst>
    <a:scene3d>
      <a:camera prst="orthographicFront"/>
      <a:lightRig rig="threePt" dir="t"/>
    </a:scene3d>
    <a:sp3d>
      <a:bevelT/>
      <a:bevelB w="139700" prst="cross"/>
    </a:sp3d>
  </c:spPr>
  <c:txPr>
    <a:bodyPr/>
    <a:lstStyle/>
    <a:p>
      <a:pPr>
        <a:defRPr u="none"/>
      </a:pPr>
      <a:endParaRPr lang="en-US"/>
    </a:p>
  </c:txPr>
  <c:externalData r:id="rId2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title>
      <c:tx>
        <c:rich>
          <a:bodyPr/>
          <a:lstStyle/>
          <a:p>
            <a:pPr>
              <a:defRPr/>
            </a:pPr>
            <a:r>
              <a:rPr lang="en-US"/>
              <a:t>Cells </a:t>
            </a:r>
          </a:p>
        </c:rich>
      </c:tx>
      <c:layout/>
      <c:overlay val="0"/>
    </c:title>
    <c:autoTitleDeleted val="0"/>
    <c:view3D>
      <c:rotX val="15"/>
      <c:rotY val="2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standard"/>
        <c:varyColors val="0"/>
        <c:ser>
          <c:idx val="0"/>
          <c:order val="0"/>
          <c:invertIfNegative val="0"/>
          <c:dLbls>
            <c:dLbl>
              <c:idx val="0"/>
              <c:layout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/>
              <c:spPr/>
              <c:txPr>
                <a:bodyPr/>
                <a:lstStyle/>
                <a:p>
                  <a:pPr>
                    <a:defRPr sz="2800" b="1"/>
                  </a:pPr>
                  <a:endParaRPr lang="en-US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/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0"/>
            <c:showCatName val="0"/>
            <c:showSerName val="0"/>
            <c:showPercent val="0"/>
            <c:showBubbleSize val="0"/>
          </c:dLbls>
          <c:cat>
            <c:numRef>
              <c:f>'3-fold'!$Q$13:$Q$16</c:f>
              <c:numCache>
                <c:formatCode>General</c:formatCode>
                <c:ptCount val="4"/>
                <c:pt idx="0">
                  <c:v>20000.0</c:v>
                </c:pt>
                <c:pt idx="1">
                  <c:v>30000.0</c:v>
                </c:pt>
                <c:pt idx="2">
                  <c:v>40000.0</c:v>
                </c:pt>
                <c:pt idx="3">
                  <c:v>50000.0</c:v>
                </c:pt>
              </c:numCache>
            </c:numRef>
          </c:cat>
          <c:val>
            <c:numRef>
              <c:f>'3-fold'!$P$13:$P$16</c:f>
              <c:numCache>
                <c:formatCode>General</c:formatCode>
                <c:ptCount val="4"/>
                <c:pt idx="0">
                  <c:v>664.0</c:v>
                </c:pt>
                <c:pt idx="1">
                  <c:v>8590.0</c:v>
                </c:pt>
                <c:pt idx="2">
                  <c:v>25578.0</c:v>
                </c:pt>
                <c:pt idx="3">
                  <c:v>22990.0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2135642520"/>
        <c:axId val="2135648216"/>
        <c:axId val="2135653736"/>
      </c:bar3DChart>
      <c:catAx>
        <c:axId val="2135642520"/>
        <c:scaling>
          <c:orientation val="minMax"/>
        </c:scaling>
        <c:delete val="0"/>
        <c:axPos val="b"/>
        <c:title>
          <c:tx>
            <c:rich>
              <a:bodyPr/>
              <a:lstStyle/>
              <a:p>
                <a:pPr>
                  <a:defRPr/>
                </a:pPr>
                <a:r>
                  <a:rPr lang="en-US"/>
                  <a:t>Samples(fixed</a:t>
                </a:r>
                <a:r>
                  <a:rPr lang="en-US" baseline="0"/>
                  <a:t> number of cells)</a:t>
                </a:r>
              </a:p>
            </c:rich>
          </c:tx>
          <c:layout/>
          <c:overlay val="0"/>
        </c:title>
        <c:numFmt formatCode="General" sourceLinked="1"/>
        <c:majorTickMark val="out"/>
        <c:minorTickMark val="none"/>
        <c:tickLblPos val="nextTo"/>
        <c:crossAx val="2135648216"/>
        <c:crosses val="autoZero"/>
        <c:auto val="1"/>
        <c:lblAlgn val="ctr"/>
        <c:lblOffset val="100"/>
        <c:noMultiLvlLbl val="0"/>
      </c:catAx>
      <c:valAx>
        <c:axId val="2135648216"/>
        <c:scaling>
          <c:orientation val="minMax"/>
        </c:scaling>
        <c:delete val="0"/>
        <c:axPos val="l"/>
        <c:majorGridlines/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en-US"/>
                  <a:t>Calculated cells</a:t>
                </a:r>
              </a:p>
            </c:rich>
          </c:tx>
          <c:layout/>
          <c:overlay val="0"/>
        </c:title>
        <c:numFmt formatCode="General" sourceLinked="1"/>
        <c:majorTickMark val="out"/>
        <c:minorTickMark val="none"/>
        <c:tickLblPos val="nextTo"/>
        <c:crossAx val="2135642520"/>
        <c:crosses val="autoZero"/>
        <c:crossBetween val="between"/>
      </c:valAx>
      <c:serAx>
        <c:axId val="2135653736"/>
        <c:scaling>
          <c:orientation val="minMax"/>
        </c:scaling>
        <c:delete val="1"/>
        <c:axPos val="b"/>
        <c:majorTickMark val="out"/>
        <c:minorTickMark val="none"/>
        <c:tickLblPos val="nextTo"/>
        <c:crossAx val="2135648216"/>
        <c:crosses val="autoZero"/>
      </c:serAx>
    </c:plotArea>
    <c:plotVisOnly val="0"/>
    <c:dispBlanksAs val="gap"/>
    <c:showDLblsOverMax val="0"/>
  </c:chart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title>
      <c:tx>
        <c:rich>
          <a:bodyPr/>
          <a:lstStyle/>
          <a:p>
            <a:pPr>
              <a:defRPr/>
            </a:pPr>
            <a:r>
              <a:rPr lang="en-US"/>
              <a:t>Absorbance-Concentration chart</a:t>
            </a:r>
          </a:p>
        </c:rich>
      </c:tx>
      <c:layout/>
      <c:overlay val="0"/>
    </c:title>
    <c:autoTitleDeleted val="0"/>
    <c:plotArea>
      <c:layout/>
      <c:scatterChart>
        <c:scatterStyle val="lineMarker"/>
        <c:varyColors val="0"/>
        <c:ser>
          <c:idx val="1"/>
          <c:order val="0"/>
          <c:spPr>
            <a:ln w="28575" cmpd="sng">
              <a:solidFill>
                <a:schemeClr val="tx1"/>
              </a:solidFill>
              <a:prstDash val="solid"/>
            </a:ln>
          </c:spPr>
          <c:marker>
            <c:spPr>
              <a:ln w="25400">
                <a:solidFill>
                  <a:schemeClr val="tx1"/>
                </a:solidFill>
              </a:ln>
            </c:spPr>
          </c:marker>
          <c:trendline>
            <c:trendlineType val="linear"/>
            <c:dispRSqr val="0"/>
            <c:dispEq val="0"/>
          </c:trendline>
          <c:trendline>
            <c:spPr>
              <a:ln>
                <a:solidFill>
                  <a:schemeClr val="tx1"/>
                </a:solidFill>
                <a:prstDash val="dash"/>
              </a:ln>
            </c:spPr>
            <c:trendlineType val="linear"/>
            <c:dispRSqr val="0"/>
            <c:dispEq val="0"/>
          </c:trendline>
          <c:trendline>
            <c:trendlineType val="linear"/>
            <c:dispRSqr val="1"/>
            <c:dispEq val="1"/>
            <c:trendlineLbl>
              <c:layout>
                <c:manualLayout>
                  <c:x val="-0.0623031869593151"/>
                  <c:y val="-0.0165765765765766"/>
                </c:manualLayout>
              </c:layout>
              <c:numFmt formatCode="General" sourceLinked="0"/>
            </c:trendlineLbl>
          </c:trendline>
          <c:xVal>
            <c:numRef>
              <c:f>'2-fold'!$H$2:$H$10</c:f>
              <c:numCache>
                <c:formatCode>General</c:formatCode>
                <c:ptCount val="9"/>
                <c:pt idx="0">
                  <c:v>1.0</c:v>
                </c:pt>
                <c:pt idx="1">
                  <c:v>0.5</c:v>
                </c:pt>
                <c:pt idx="2">
                  <c:v>0.25</c:v>
                </c:pt>
                <c:pt idx="3">
                  <c:v>0.125</c:v>
                </c:pt>
                <c:pt idx="4">
                  <c:v>0.0625</c:v>
                </c:pt>
                <c:pt idx="5">
                  <c:v>0.03125</c:v>
                </c:pt>
                <c:pt idx="6">
                  <c:v>0.015625</c:v>
                </c:pt>
                <c:pt idx="7">
                  <c:v>0.0078125</c:v>
                </c:pt>
                <c:pt idx="8">
                  <c:v>0.0</c:v>
                </c:pt>
              </c:numCache>
            </c:numRef>
          </c:xVal>
          <c:yVal>
            <c:numRef>
              <c:f>'2-fold'!$I$2:$I$10</c:f>
              <c:numCache>
                <c:formatCode>General</c:formatCode>
                <c:ptCount val="9"/>
                <c:pt idx="0">
                  <c:v>0.635333333333333</c:v>
                </c:pt>
                <c:pt idx="1">
                  <c:v>0.428666666666667</c:v>
                </c:pt>
                <c:pt idx="2">
                  <c:v>0.301</c:v>
                </c:pt>
                <c:pt idx="3">
                  <c:v>0.213</c:v>
                </c:pt>
                <c:pt idx="4">
                  <c:v>0.160333333333333</c:v>
                </c:pt>
                <c:pt idx="5">
                  <c:v>0.132</c:v>
                </c:pt>
                <c:pt idx="6">
                  <c:v>0.119</c:v>
                </c:pt>
                <c:pt idx="7">
                  <c:v>0.116666666666667</c:v>
                </c:pt>
                <c:pt idx="8">
                  <c:v>0.0765</c:v>
                </c:pt>
              </c:numCache>
            </c:numRef>
          </c:y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2135701832"/>
        <c:axId val="2135707288"/>
      </c:scatterChart>
      <c:valAx>
        <c:axId val="2135701832"/>
        <c:scaling>
          <c:orientation val="minMax"/>
        </c:scaling>
        <c:delete val="0"/>
        <c:axPos val="b"/>
        <c:title>
          <c:tx>
            <c:rich>
              <a:bodyPr/>
              <a:lstStyle/>
              <a:p>
                <a:pPr>
                  <a:defRPr/>
                </a:pPr>
                <a:r>
                  <a:rPr lang="en-US"/>
                  <a:t>Concentration (mg/ml)</a:t>
                </a:r>
              </a:p>
            </c:rich>
          </c:tx>
          <c:layout/>
          <c:overlay val="0"/>
        </c:title>
        <c:numFmt formatCode="General" sourceLinked="1"/>
        <c:majorTickMark val="out"/>
        <c:minorTickMark val="none"/>
        <c:tickLblPos val="nextTo"/>
        <c:crossAx val="2135707288"/>
        <c:crosses val="autoZero"/>
        <c:crossBetween val="midCat"/>
      </c:valAx>
      <c:valAx>
        <c:axId val="2135707288"/>
        <c:scaling>
          <c:orientation val="minMax"/>
        </c:scaling>
        <c:delete val="0"/>
        <c:axPos val="l"/>
        <c:majorGridlines/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en-US"/>
                  <a:t>Absorbance</a:t>
                </a:r>
              </a:p>
            </c:rich>
          </c:tx>
          <c:layout/>
          <c:overlay val="0"/>
        </c:title>
        <c:numFmt formatCode="General" sourceLinked="1"/>
        <c:majorTickMark val="out"/>
        <c:minorTickMark val="none"/>
        <c:tickLblPos val="nextTo"/>
        <c:crossAx val="2135701832"/>
        <c:crosses val="autoZero"/>
        <c:crossBetween val="midCat"/>
      </c:valAx>
      <c:spPr>
        <a:ln>
          <a:solidFill>
            <a:srgbClr val="FF0000"/>
          </a:solidFill>
        </a:ln>
      </c:spPr>
    </c:plotArea>
    <c:plotVisOnly val="1"/>
    <c:dispBlanksAs val="gap"/>
    <c:showDLblsOverMax val="0"/>
  </c:chart>
  <c:spPr>
    <a:blipFill rotWithShape="1">
      <a:blip xmlns:r="http://schemas.openxmlformats.org/officeDocument/2006/relationships" r:embed="rId1"/>
      <a:tile tx="0" ty="0" sx="100000" sy="100000" flip="none" algn="tl"/>
    </a:blipFill>
    <a:ln>
      <a:solidFill>
        <a:srgbClr val="3366FF"/>
      </a:solidFill>
    </a:ln>
    <a:effectLst>
      <a:glow rad="101600">
        <a:schemeClr val="accent3">
          <a:lumMod val="40000"/>
          <a:lumOff val="60000"/>
          <a:alpha val="75000"/>
        </a:schemeClr>
      </a:glow>
      <a:outerShdw blurRad="511175" dist="38100" dir="2700000" algn="tl" rotWithShape="0">
        <a:schemeClr val="accent4">
          <a:alpha val="43000"/>
        </a:schemeClr>
      </a:outerShdw>
      <a:softEdge rad="241300"/>
    </a:effectLst>
    <a:scene3d>
      <a:camera prst="orthographicFront"/>
      <a:lightRig rig="threePt" dir="t"/>
    </a:scene3d>
    <a:sp3d>
      <a:bevelT/>
      <a:bevelB w="139700" prst="cross"/>
    </a:sp3d>
  </c:spPr>
  <c:txPr>
    <a:bodyPr/>
    <a:lstStyle/>
    <a:p>
      <a:pPr>
        <a:defRPr u="none"/>
      </a:pPr>
      <a:endParaRPr lang="en-US"/>
    </a:p>
  </c:txPr>
  <c:externalData r:id="rId2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title>
      <c:tx>
        <c:rich>
          <a:bodyPr/>
          <a:lstStyle/>
          <a:p>
            <a:pPr>
              <a:defRPr/>
            </a:pPr>
            <a:r>
              <a:rPr lang="en-US"/>
              <a:t>Cells</a:t>
            </a:r>
          </a:p>
        </c:rich>
      </c:tx>
      <c:overlay val="0"/>
    </c:title>
    <c:autoTitleDeleted val="0"/>
    <c:view3D>
      <c:rotX val="15"/>
      <c:rotY val="2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standard"/>
        <c:varyColors val="0"/>
        <c:ser>
          <c:idx val="0"/>
          <c:order val="0"/>
          <c:invertIfNegative val="0"/>
          <c:dLbls>
            <c:dLbl>
              <c:idx val="0"/>
              <c:tx>
                <c:rich>
                  <a:bodyPr/>
                  <a:lstStyle/>
                  <a:p>
                    <a:r>
                      <a:rPr lang="en-US" sz="2400" dirty="0"/>
                      <a:t>40395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100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'2-fold'!$Q$13:$Q$14</c:f>
              <c:numCache>
                <c:formatCode>General</c:formatCode>
                <c:ptCount val="2"/>
                <c:pt idx="0">
                  <c:v>50000.0</c:v>
                </c:pt>
                <c:pt idx="1">
                  <c:v>70000.0</c:v>
                </c:pt>
              </c:numCache>
            </c:numRef>
          </c:cat>
          <c:val>
            <c:numRef>
              <c:f>'2-fold'!$P$13:$P$14</c:f>
              <c:numCache>
                <c:formatCode>General</c:formatCode>
                <c:ptCount val="2"/>
                <c:pt idx="0">
                  <c:v>40395.0</c:v>
                </c:pt>
                <c:pt idx="1">
                  <c:v>42797.0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2135981464"/>
        <c:axId val="2135952008"/>
        <c:axId val="2140518552"/>
      </c:bar3DChart>
      <c:catAx>
        <c:axId val="2135981464"/>
        <c:scaling>
          <c:orientation val="minMax"/>
        </c:scaling>
        <c:delete val="0"/>
        <c:axPos val="b"/>
        <c:title>
          <c:tx>
            <c:rich>
              <a:bodyPr/>
              <a:lstStyle/>
              <a:p>
                <a:pPr>
                  <a:defRPr/>
                </a:pPr>
                <a:r>
                  <a:rPr lang="en-US"/>
                  <a:t>Samples(fixed</a:t>
                </a:r>
                <a:r>
                  <a:rPr lang="en-US" baseline="0"/>
                  <a:t> number of cells)</a:t>
                </a:r>
                <a:endParaRPr lang="en-US"/>
              </a:p>
            </c:rich>
          </c:tx>
          <c:overlay val="0"/>
        </c:title>
        <c:numFmt formatCode="General" sourceLinked="1"/>
        <c:majorTickMark val="out"/>
        <c:minorTickMark val="none"/>
        <c:tickLblPos val="nextTo"/>
        <c:crossAx val="2135952008"/>
        <c:crosses val="autoZero"/>
        <c:auto val="1"/>
        <c:lblAlgn val="ctr"/>
        <c:lblOffset val="100"/>
        <c:noMultiLvlLbl val="0"/>
      </c:catAx>
      <c:valAx>
        <c:axId val="2135952008"/>
        <c:scaling>
          <c:orientation val="minMax"/>
        </c:scaling>
        <c:delete val="0"/>
        <c:axPos val="l"/>
        <c:majorGridlines/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en-US"/>
                  <a:t>Calclated cells</a:t>
                </a:r>
              </a:p>
            </c:rich>
          </c:tx>
          <c:overlay val="0"/>
        </c:title>
        <c:numFmt formatCode="General" sourceLinked="1"/>
        <c:majorTickMark val="out"/>
        <c:minorTickMark val="none"/>
        <c:tickLblPos val="nextTo"/>
        <c:crossAx val="2135981464"/>
        <c:crosses val="autoZero"/>
        <c:crossBetween val="between"/>
      </c:valAx>
      <c:serAx>
        <c:axId val="2140518552"/>
        <c:scaling>
          <c:orientation val="minMax"/>
        </c:scaling>
        <c:delete val="1"/>
        <c:axPos val="b"/>
        <c:majorTickMark val="out"/>
        <c:minorTickMark val="none"/>
        <c:tickLblPos val="nextTo"/>
        <c:crossAx val="2135952008"/>
        <c:crosses val="autoZero"/>
      </c:serAx>
    </c:plotArea>
    <c:plotVisOnly val="1"/>
    <c:dispBlanksAs val="gap"/>
    <c:showDLblsOverMax val="0"/>
  </c:chart>
  <c:externalData r:id="rId1">
    <c:autoUpdate val="0"/>
  </c:externalData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jpe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7.png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paperBackingColor.jpg"/>
          <p:cNvPicPr>
            <a:picLocks noChangeAspect="1"/>
          </p:cNvPicPr>
          <p:nvPr/>
        </p:nvPicPr>
        <p:blipFill>
          <a:blip r:embed="rId2"/>
          <a:srcRect l="469" t="13915"/>
          <a:stretch>
            <a:fillRect/>
          </a:stretch>
        </p:blipFill>
        <p:spPr>
          <a:xfrm>
            <a:off x="1613903" y="699248"/>
            <a:ext cx="5916194" cy="3837694"/>
          </a:xfrm>
          <a:prstGeom prst="rect">
            <a:avLst/>
          </a:prstGeom>
          <a:solidFill>
            <a:srgbClr val="FFFFFF">
              <a:shade val="85000"/>
            </a:srgbClr>
          </a:solidFill>
          <a:ln w="22225" cap="sq">
            <a:solidFill>
              <a:srgbClr val="FDFDFD"/>
            </a:solidFill>
            <a:miter lim="800000"/>
          </a:ln>
          <a:effectLst>
            <a:outerShdw blurRad="57150" dist="37500" dir="7560000" sy="98000" kx="80000" ky="63000" algn="tl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BE1EF4-31ED-45C2-AC47-F2718A41336B}" type="datetimeFigureOut">
              <a:rPr lang="en-US" smtClean="0"/>
              <a:t>21/1/15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EACD6-A525-4B49-8009-7F09B4461B46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09569" y="1143000"/>
            <a:ext cx="5724862" cy="1846961"/>
          </a:xfrm>
        </p:spPr>
        <p:txBody>
          <a:bodyPr vert="horz" lIns="91440" tIns="45720" rIns="91440" bIns="45720" rtlCol="0" anchor="b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6000" kern="1200">
                <a:solidFill>
                  <a:schemeClr val="bg2">
                    <a:lumMod val="75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l-GR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09569" y="2994212"/>
            <a:ext cx="5724862" cy="1007200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ts val="0"/>
              </a:spcBef>
              <a:buSzPct val="90000"/>
              <a:buFont typeface="Wingdings" pitchFamily="2" charset="2"/>
              <a:buNone/>
              <a:defRPr sz="2000" kern="1200">
                <a:solidFill>
                  <a:schemeClr val="bg2">
                    <a:lumMod val="75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l-GR" smtClean="0"/>
              <a:t>Click to edit Master subtitle style</a:t>
            </a:r>
            <a:endParaRPr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mtClean="0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BE1EF4-31ED-45C2-AC47-F2718A41336B}" type="datetimeFigureOut">
              <a:rPr lang="en-US" smtClean="0"/>
              <a:t>21/1/15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EACD6-A525-4B49-8009-7F09B4461B4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BE1EF4-31ED-45C2-AC47-F2718A41336B}" type="datetimeFigureOut">
              <a:rPr lang="en-US" smtClean="0"/>
              <a:t>21/1/15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EACD6-A525-4B49-8009-7F09B4461B4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10363" y="1143000"/>
            <a:ext cx="3807662" cy="1341344"/>
          </a:xfrm>
        </p:spPr>
        <p:txBody>
          <a:bodyPr anchor="b"/>
          <a:lstStyle>
            <a:lvl1pPr algn="ctr">
              <a:defRPr sz="4400" b="0"/>
            </a:lvl1pPr>
          </a:lstStyle>
          <a:p>
            <a:r>
              <a:rPr lang="el-GR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48199" y="605118"/>
            <a:ext cx="3776472" cy="5565495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 marL="2290763" indent="-344488">
              <a:defRPr sz="2000"/>
            </a:lvl7pPr>
            <a:lvl8pPr marL="2290763" indent="-344488">
              <a:defRPr sz="2000"/>
            </a:lvl8pPr>
            <a:lvl9pPr marL="2290763" indent="-344488">
              <a:defRPr sz="2000"/>
            </a:lvl9pPr>
          </a:lstStyle>
          <a:p>
            <a:pPr lvl="0"/>
            <a:r>
              <a:rPr lang="el-GR" smtClean="0"/>
              <a:t>Click to edit Master text styles</a:t>
            </a:r>
          </a:p>
          <a:p>
            <a:pPr lvl="1"/>
            <a:r>
              <a:rPr lang="el-GR" smtClean="0"/>
              <a:t>Second level</a:t>
            </a:r>
          </a:p>
          <a:p>
            <a:pPr lvl="2"/>
            <a:r>
              <a:rPr lang="el-GR" smtClean="0"/>
              <a:t>Third level</a:t>
            </a:r>
          </a:p>
          <a:p>
            <a:pPr lvl="3"/>
            <a:r>
              <a:rPr lang="el-GR" smtClean="0"/>
              <a:t>Fourth level</a:t>
            </a:r>
          </a:p>
          <a:p>
            <a:pPr lvl="4"/>
            <a:r>
              <a:rPr lang="el-GR" smtClean="0"/>
              <a:t>Fifth level</a:t>
            </a:r>
            <a:endParaRPr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10363" y="2618815"/>
            <a:ext cx="3807662" cy="3133164"/>
          </a:xfrm>
        </p:spPr>
        <p:txBody>
          <a:bodyPr>
            <a:normAutofit/>
          </a:bodyPr>
          <a:lstStyle>
            <a:lvl1pPr marL="0" indent="0" algn="ctr">
              <a:spcBef>
                <a:spcPts val="600"/>
              </a:spcBef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l-GR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BE1EF4-31ED-45C2-AC47-F2718A41336B}" type="datetimeFigureOut">
              <a:rPr lang="en-US" smtClean="0"/>
              <a:t>21/1/15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EACD6-A525-4B49-8009-7F09B4461B4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BE1EF4-31ED-45C2-AC47-F2718A41336B}" type="datetimeFigureOut">
              <a:rPr lang="en-US" smtClean="0"/>
              <a:t>21/1/15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EACD6-A525-4B49-8009-7F09B4461B46}" type="slidenum">
              <a:rPr lang="en-US" smtClean="0"/>
              <a:t>‹#›</a:t>
            </a:fld>
            <a:endParaRPr lang="en-US"/>
          </a:p>
        </p:txBody>
      </p:sp>
      <p:pic>
        <p:nvPicPr>
          <p:cNvPr id="10" name="Picture 9" descr="pictureCaptionBacking.png"/>
          <p:cNvPicPr>
            <a:picLocks noChangeAspect="1"/>
          </p:cNvPicPr>
          <p:nvPr/>
        </p:nvPicPr>
        <p:blipFill>
          <a:blip r:embed="rId2"/>
          <a:srcRect l="52272" t="8889" r="5152" b="16566"/>
          <a:stretch>
            <a:fillRect/>
          </a:stretch>
        </p:blipFill>
        <p:spPr>
          <a:xfrm>
            <a:off x="4594412" y="663388"/>
            <a:ext cx="3893127" cy="5112327"/>
          </a:xfrm>
          <a:prstGeom prst="rect">
            <a:avLst/>
          </a:prstGeom>
        </p:spPr>
      </p:pic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725487" y="1143000"/>
            <a:ext cx="3792537" cy="1341344"/>
          </a:xfrm>
        </p:spPr>
        <p:txBody>
          <a:bodyPr anchor="b"/>
          <a:lstStyle>
            <a:lvl1pPr algn="ctr">
              <a:defRPr sz="4400" b="0"/>
            </a:lvl1pPr>
          </a:lstStyle>
          <a:p>
            <a:r>
              <a:rPr lang="el-GR" smtClean="0"/>
              <a:t>Click to edit Master title style</a:t>
            </a:r>
            <a:endParaRPr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2"/>
          </p:nvPr>
        </p:nvSpPr>
        <p:spPr>
          <a:xfrm>
            <a:off x="725487" y="2618815"/>
            <a:ext cx="3792537" cy="3133164"/>
          </a:xfrm>
        </p:spPr>
        <p:txBody>
          <a:bodyPr>
            <a:normAutofit/>
          </a:bodyPr>
          <a:lstStyle>
            <a:lvl1pPr marL="0" indent="0" algn="ctr">
              <a:spcBef>
                <a:spcPts val="600"/>
              </a:spcBef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l-GR" smtClean="0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829938" y="864971"/>
            <a:ext cx="3422075" cy="470916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l-GR" smtClean="0"/>
              <a:t>Drag picture to placeholder or click icon to add</a:t>
            </a:r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5487" y="462896"/>
            <a:ext cx="7718425" cy="828021"/>
          </a:xfrm>
        </p:spPr>
        <p:txBody>
          <a:bodyPr/>
          <a:lstStyle/>
          <a:p>
            <a:r>
              <a:rPr lang="el-GR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25489" y="1598613"/>
            <a:ext cx="7718424" cy="4572000"/>
          </a:xfrm>
        </p:spPr>
        <p:txBody>
          <a:bodyPr vert="eaVert"/>
          <a:lstStyle>
            <a:lvl5pPr>
              <a:defRPr/>
            </a:lvl5pPr>
          </a:lstStyle>
          <a:p>
            <a:pPr lvl="0"/>
            <a:r>
              <a:rPr lang="el-GR" smtClean="0"/>
              <a:t>Click to edit Master text styles</a:t>
            </a:r>
          </a:p>
          <a:p>
            <a:pPr lvl="1"/>
            <a:r>
              <a:rPr lang="el-GR" smtClean="0"/>
              <a:t>Second level</a:t>
            </a:r>
          </a:p>
          <a:p>
            <a:pPr lvl="2"/>
            <a:r>
              <a:rPr lang="el-GR" smtClean="0"/>
              <a:t>Third level</a:t>
            </a:r>
          </a:p>
          <a:p>
            <a:pPr lvl="3"/>
            <a:r>
              <a:rPr lang="el-GR" smtClean="0"/>
              <a:t>Fourth level</a:t>
            </a:r>
          </a:p>
          <a:p>
            <a:pPr lvl="4"/>
            <a:r>
              <a:rPr lang="el-GR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BE1EF4-31ED-45C2-AC47-F2718A41336B}" type="datetimeFigureOut">
              <a:rPr lang="en-US" smtClean="0"/>
              <a:t>21/1/15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EACD6-A525-4B49-8009-7F09B4461B4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620000" y="685801"/>
            <a:ext cx="1066800" cy="5484812"/>
          </a:xfrm>
        </p:spPr>
        <p:txBody>
          <a:bodyPr vert="eaVert"/>
          <a:lstStyle/>
          <a:p>
            <a:r>
              <a:rPr lang="el-GR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25488" y="685757"/>
            <a:ext cx="6437312" cy="5482221"/>
          </a:xfrm>
        </p:spPr>
        <p:txBody>
          <a:bodyPr vert="eaVert"/>
          <a:lstStyle>
            <a:lvl5pPr>
              <a:defRPr/>
            </a:lvl5pPr>
          </a:lstStyle>
          <a:p>
            <a:pPr lvl="0"/>
            <a:r>
              <a:rPr lang="el-GR" smtClean="0"/>
              <a:t>Click to edit Master text styles</a:t>
            </a:r>
          </a:p>
          <a:p>
            <a:pPr lvl="1"/>
            <a:r>
              <a:rPr lang="el-GR" smtClean="0"/>
              <a:t>Second level</a:t>
            </a:r>
          </a:p>
          <a:p>
            <a:pPr lvl="2"/>
            <a:r>
              <a:rPr lang="el-GR" smtClean="0"/>
              <a:t>Third level</a:t>
            </a:r>
          </a:p>
          <a:p>
            <a:pPr lvl="3"/>
            <a:r>
              <a:rPr lang="el-GR" smtClean="0"/>
              <a:t>Fourth level</a:t>
            </a:r>
          </a:p>
          <a:p>
            <a:pPr lvl="4"/>
            <a:r>
              <a:rPr lang="el-GR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BE1EF4-31ED-45C2-AC47-F2718A41336B}" type="datetimeFigureOut">
              <a:rPr lang="en-US" smtClean="0"/>
              <a:t>21/1/15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EACD6-A525-4B49-8009-7F09B4461B4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</a:lstStyle>
          <a:p>
            <a:pPr lvl="0"/>
            <a:r>
              <a:rPr lang="el-GR" smtClean="0"/>
              <a:t>Click to edit Master text styles</a:t>
            </a:r>
          </a:p>
          <a:p>
            <a:pPr lvl="1"/>
            <a:r>
              <a:rPr lang="el-GR" smtClean="0"/>
              <a:t>Second level</a:t>
            </a:r>
          </a:p>
          <a:p>
            <a:pPr lvl="2"/>
            <a:r>
              <a:rPr lang="el-GR" smtClean="0"/>
              <a:t>Third level</a:t>
            </a:r>
          </a:p>
          <a:p>
            <a:pPr lvl="3"/>
            <a:r>
              <a:rPr lang="el-GR" smtClean="0"/>
              <a:t>Fourth level</a:t>
            </a:r>
          </a:p>
          <a:p>
            <a:pPr lvl="4"/>
            <a:r>
              <a:rPr lang="el-GR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BE1EF4-31ED-45C2-AC47-F2718A41336B}" type="datetimeFigureOut">
              <a:rPr lang="en-US" smtClean="0"/>
              <a:t>21/1/15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EACD6-A525-4B49-8009-7F09B4461B4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 with Picture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titlePhotoBacking-r.png"/>
          <p:cNvPicPr>
            <a:picLocks noChangeAspect="1"/>
          </p:cNvPicPr>
          <p:nvPr/>
        </p:nvPicPr>
        <p:blipFill>
          <a:blip r:embed="rId2"/>
          <a:srcRect l="17353" t="9412" r="17500" b="32353"/>
          <a:stretch>
            <a:fillRect/>
          </a:stretch>
        </p:blipFill>
        <p:spPr>
          <a:xfrm>
            <a:off x="1586753" y="645459"/>
            <a:ext cx="5957047" cy="3993776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24600"/>
            <a:ext cx="2133600" cy="273050"/>
          </a:xfrm>
        </p:spPr>
        <p:txBody>
          <a:bodyPr/>
          <a:lstStyle>
            <a:lvl1pPr>
              <a:defRPr sz="1400">
                <a:solidFill>
                  <a:schemeClr val="tx2">
                    <a:lumMod val="75000"/>
                  </a:schemeClr>
                </a:solidFill>
              </a:defRPr>
            </a:lvl1pPr>
          </a:lstStyle>
          <a:p>
            <a:fld id="{A6BE1EF4-31ED-45C2-AC47-F2718A41336B}" type="datetimeFigureOut">
              <a:rPr lang="en-US" smtClean="0"/>
              <a:t>21/1/15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24600"/>
            <a:ext cx="2895600" cy="273050"/>
          </a:xfrm>
        </p:spPr>
        <p:txBody>
          <a:bodyPr/>
          <a:lstStyle>
            <a:lvl1pPr>
              <a:defRPr sz="1400">
                <a:solidFill>
                  <a:schemeClr val="tx2">
                    <a:lumMod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24600"/>
            <a:ext cx="2133600" cy="273050"/>
          </a:xfrm>
        </p:spPr>
        <p:txBody>
          <a:bodyPr/>
          <a:lstStyle>
            <a:lvl1pPr>
              <a:defRPr sz="1400">
                <a:solidFill>
                  <a:schemeClr val="tx2">
                    <a:lumMod val="75000"/>
                  </a:schemeClr>
                </a:solidFill>
              </a:defRPr>
            </a:lvl1pPr>
          </a:lstStyle>
          <a:p>
            <a:fld id="{B51EACD6-A525-4B49-8009-7F09B4461B46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24435" y="4953000"/>
            <a:ext cx="8095130" cy="857250"/>
          </a:xfrm>
        </p:spPr>
        <p:txBody>
          <a:bodyPr anchor="b" anchorCtr="0">
            <a:noAutofit/>
          </a:bodyPr>
          <a:lstStyle>
            <a:lvl1pPr>
              <a:defRPr sz="5400">
                <a:solidFill>
                  <a:schemeClr val="tx2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r>
              <a:rPr lang="el-GR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24435" y="5791200"/>
            <a:ext cx="8095130" cy="507200"/>
          </a:xfrm>
        </p:spPr>
        <p:txBody>
          <a:bodyPr>
            <a:normAutofit/>
          </a:bodyPr>
          <a:lstStyle>
            <a:lvl1pPr marL="0" indent="0" algn="ctr">
              <a:spcBef>
                <a:spcPts val="0"/>
              </a:spcBef>
              <a:buNone/>
              <a:defRPr sz="1800">
                <a:solidFill>
                  <a:schemeClr val="tx2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l-GR" smtClean="0"/>
              <a:t>Click to edit Master subtitle style</a:t>
            </a:r>
            <a:endParaRPr dirty="0"/>
          </a:p>
        </p:txBody>
      </p:sp>
      <p:sp>
        <p:nvSpPr>
          <p:cNvPr id="11" name="Picture Placeholder 10"/>
          <p:cNvSpPr>
            <a:spLocks noGrp="1"/>
          </p:cNvSpPr>
          <p:nvPr>
            <p:ph type="pic" sz="quarter" idx="13"/>
          </p:nvPr>
        </p:nvSpPr>
        <p:spPr>
          <a:xfrm>
            <a:off x="1764792" y="804672"/>
            <a:ext cx="5638800" cy="3657600"/>
          </a:xfrm>
        </p:spPr>
        <p:txBody>
          <a:bodyPr/>
          <a:lstStyle>
            <a:lvl1pPr>
              <a:buNone/>
              <a:defRPr>
                <a:solidFill>
                  <a:schemeClr val="bg2"/>
                </a:solidFill>
              </a:defRPr>
            </a:lvl1pPr>
          </a:lstStyle>
          <a:p>
            <a:r>
              <a:rPr lang="el-GR" smtClean="0"/>
              <a:t>Drag picture to placeholder or click icon to add</a:t>
            </a:r>
            <a:endParaRPr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0818" y="2514600"/>
            <a:ext cx="8162365" cy="914400"/>
          </a:xfrm>
        </p:spPr>
        <p:txBody>
          <a:bodyPr anchor="b" anchorCtr="0"/>
          <a:lstStyle>
            <a:lvl1pPr algn="ctr">
              <a:defRPr sz="5400" b="0" cap="none" baseline="0">
                <a:solidFill>
                  <a:schemeClr val="tx2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r>
              <a:rPr lang="el-GR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0818" y="3429000"/>
            <a:ext cx="8162365" cy="701000"/>
          </a:xfrm>
        </p:spPr>
        <p:txBody>
          <a:bodyPr anchor="t" anchorCtr="0">
            <a:normAutofit/>
          </a:bodyPr>
          <a:lstStyle>
            <a:lvl1pPr marL="0" indent="0" algn="ctr">
              <a:spcBef>
                <a:spcPts val="0"/>
              </a:spcBef>
              <a:buNone/>
              <a:defRPr sz="1800">
                <a:solidFill>
                  <a:schemeClr val="tx2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l-GR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 vert="horz" lIns="91440" tIns="45720" rIns="91440" bIns="45720" rtlCol="0" anchor="ctr"/>
          <a:lstStyle>
            <a:lvl1pPr marL="0" algn="l" defTabSz="914400" rtl="0" eaLnBrk="1" latinLnBrk="0" hangingPunct="1">
              <a:defRPr sz="1400" kern="1200">
                <a:solidFill>
                  <a:schemeClr val="tx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fld id="{A6BE1EF4-31ED-45C2-AC47-F2718A41336B}" type="datetimeFigureOut">
              <a:rPr lang="en-US" smtClean="0"/>
              <a:t>21/1/15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 vert="horz" lIns="91440" tIns="45720" rIns="91440" bIns="45720" rtlCol="0" anchor="ctr"/>
          <a:lstStyle>
            <a:lvl1pPr marL="0" algn="ctr" defTabSz="914400" rtl="0" eaLnBrk="1" latinLnBrk="0" hangingPunct="1">
              <a:defRPr sz="1400" kern="1200">
                <a:solidFill>
                  <a:schemeClr val="tx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 vert="horz" lIns="91440" tIns="45720" rIns="91440" bIns="45720" rtlCol="0" anchor="ctr"/>
          <a:lstStyle>
            <a:lvl1pPr marL="0" algn="r" defTabSz="914400" rtl="0" eaLnBrk="1" latinLnBrk="0" hangingPunct="1">
              <a:defRPr sz="1400" kern="1200">
                <a:solidFill>
                  <a:schemeClr val="tx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fld id="{B51EACD6-A525-4B49-8009-7F09B4461B46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23900" y="1586753"/>
            <a:ext cx="3776472" cy="458386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 marL="2290763" indent="-344488">
              <a:defRPr sz="1800"/>
            </a:lvl7pPr>
            <a:lvl8pPr marL="2290763" indent="-344488">
              <a:defRPr sz="1800"/>
            </a:lvl8pPr>
            <a:lvl9pPr marL="2290763" indent="-344488">
              <a:defRPr sz="1800"/>
            </a:lvl9pPr>
          </a:lstStyle>
          <a:p>
            <a:pPr lvl="0"/>
            <a:r>
              <a:rPr lang="el-GR" smtClean="0"/>
              <a:t>Click to edit Master text styles</a:t>
            </a:r>
          </a:p>
          <a:p>
            <a:pPr lvl="1"/>
            <a:r>
              <a:rPr lang="el-GR" smtClean="0"/>
              <a:t>Second level</a:t>
            </a:r>
          </a:p>
          <a:p>
            <a:pPr lvl="2"/>
            <a:r>
              <a:rPr lang="el-GR" smtClean="0"/>
              <a:t>Third level</a:t>
            </a:r>
          </a:p>
          <a:p>
            <a:pPr lvl="3"/>
            <a:r>
              <a:rPr lang="el-GR" smtClean="0"/>
              <a:t>Fourth level</a:t>
            </a:r>
          </a:p>
          <a:p>
            <a:pPr lvl="4"/>
            <a:r>
              <a:rPr lang="el-GR" smtClean="0"/>
              <a:t>Fifth level</a:t>
            </a:r>
            <a:endParaRPr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586753"/>
            <a:ext cx="3776472" cy="458386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 marL="2290763" indent="-344488">
              <a:defRPr sz="1800"/>
            </a:lvl7pPr>
            <a:lvl8pPr marL="2290763" indent="-344488">
              <a:defRPr sz="1800"/>
            </a:lvl8pPr>
            <a:lvl9pPr marL="2290763" indent="-344488">
              <a:defRPr sz="1800"/>
            </a:lvl9pPr>
          </a:lstStyle>
          <a:p>
            <a:pPr lvl="0"/>
            <a:r>
              <a:rPr lang="el-GR" smtClean="0"/>
              <a:t>Click to edit Master text styles</a:t>
            </a:r>
          </a:p>
          <a:p>
            <a:pPr lvl="1"/>
            <a:r>
              <a:rPr lang="el-GR" smtClean="0"/>
              <a:t>Second level</a:t>
            </a:r>
          </a:p>
          <a:p>
            <a:pPr lvl="2"/>
            <a:r>
              <a:rPr lang="el-GR" smtClean="0"/>
              <a:t>Third level</a:t>
            </a:r>
          </a:p>
          <a:p>
            <a:pPr lvl="3"/>
            <a:r>
              <a:rPr lang="el-GR" smtClean="0"/>
              <a:t>Fourth level</a:t>
            </a:r>
          </a:p>
          <a:p>
            <a:pPr lvl="4"/>
            <a:r>
              <a:rPr lang="el-GR" smtClean="0"/>
              <a:t>Fifth level</a:t>
            </a:r>
            <a:endParaRPr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BE1EF4-31ED-45C2-AC47-F2718A41336B}" type="datetimeFigureOut">
              <a:rPr lang="en-US" smtClean="0"/>
              <a:t>21/1/15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EACD6-A525-4B49-8009-7F09B4461B4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l-GR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3900" y="1598613"/>
            <a:ext cx="3773488" cy="427877"/>
          </a:xfrm>
        </p:spPr>
        <p:txBody>
          <a:bodyPr anchor="b">
            <a:normAutofit/>
          </a:bodyPr>
          <a:lstStyle>
            <a:lvl1pPr marL="0" indent="0" algn="ctr">
              <a:spcBef>
                <a:spcPts val="0"/>
              </a:spcBef>
              <a:buNone/>
              <a:defRPr sz="2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l-GR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23900" y="2174875"/>
            <a:ext cx="3773488" cy="3997325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 marL="2290763" indent="-344488">
              <a:defRPr sz="1600"/>
            </a:lvl7pPr>
            <a:lvl8pPr marL="2290763" indent="-344488">
              <a:defRPr sz="1600"/>
            </a:lvl8pPr>
            <a:lvl9pPr marL="2290763" indent="-344488">
              <a:defRPr sz="1600"/>
            </a:lvl9pPr>
          </a:lstStyle>
          <a:p>
            <a:pPr lvl="0"/>
            <a:r>
              <a:rPr lang="el-GR" smtClean="0"/>
              <a:t>Click to edit Master text styles</a:t>
            </a:r>
          </a:p>
          <a:p>
            <a:pPr lvl="1"/>
            <a:r>
              <a:rPr lang="el-GR" smtClean="0"/>
              <a:t>Second level</a:t>
            </a:r>
          </a:p>
          <a:p>
            <a:pPr lvl="2"/>
            <a:r>
              <a:rPr lang="el-GR" smtClean="0"/>
              <a:t>Third level</a:t>
            </a:r>
          </a:p>
          <a:p>
            <a:pPr lvl="3"/>
            <a:r>
              <a:rPr lang="el-GR" smtClean="0"/>
              <a:t>Fourth level</a:t>
            </a:r>
          </a:p>
          <a:p>
            <a:pPr lvl="4"/>
            <a:r>
              <a:rPr lang="el-GR" smtClean="0"/>
              <a:t>Fifth level</a:t>
            </a:r>
            <a:endParaRPr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598613"/>
            <a:ext cx="3776472" cy="427877"/>
          </a:xfrm>
        </p:spPr>
        <p:txBody>
          <a:bodyPr anchor="b">
            <a:normAutofit/>
          </a:bodyPr>
          <a:lstStyle>
            <a:lvl1pPr marL="0" indent="0" algn="ctr">
              <a:spcBef>
                <a:spcPts val="0"/>
              </a:spcBef>
              <a:buNone/>
              <a:defRPr sz="2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l-GR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3776472" cy="3997325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 marL="2290763" indent="-344488">
              <a:defRPr sz="1600"/>
            </a:lvl7pPr>
            <a:lvl8pPr marL="2290763" indent="-344488">
              <a:defRPr sz="1600"/>
            </a:lvl8pPr>
            <a:lvl9pPr marL="2290763" indent="-344488">
              <a:defRPr sz="1600"/>
            </a:lvl9pPr>
          </a:lstStyle>
          <a:p>
            <a:pPr lvl="0"/>
            <a:r>
              <a:rPr lang="el-GR" smtClean="0"/>
              <a:t>Click to edit Master text styles</a:t>
            </a:r>
          </a:p>
          <a:p>
            <a:pPr lvl="1"/>
            <a:r>
              <a:rPr lang="el-GR" smtClean="0"/>
              <a:t>Second level</a:t>
            </a:r>
          </a:p>
          <a:p>
            <a:pPr lvl="2"/>
            <a:r>
              <a:rPr lang="el-GR" smtClean="0"/>
              <a:t>Third level</a:t>
            </a:r>
          </a:p>
          <a:p>
            <a:pPr lvl="3"/>
            <a:r>
              <a:rPr lang="el-GR" smtClean="0"/>
              <a:t>Fourth level</a:t>
            </a:r>
          </a:p>
          <a:p>
            <a:pPr lvl="4"/>
            <a:r>
              <a:rPr lang="el-GR" smtClean="0"/>
              <a:t>Fifth level</a:t>
            </a:r>
            <a:endParaRPr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BE1EF4-31ED-45C2-AC47-F2718A41336B}" type="datetimeFigureOut">
              <a:rPr lang="en-US" smtClean="0"/>
              <a:t>21/1/15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EACD6-A525-4B49-8009-7F09B4461B4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 Content, Top and Bot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23900" y="1586753"/>
            <a:ext cx="7707406" cy="2231136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l-GR" smtClean="0"/>
              <a:t>Click to edit Master text styles</a:t>
            </a:r>
          </a:p>
          <a:p>
            <a:pPr lvl="1"/>
            <a:r>
              <a:rPr lang="el-GR" smtClean="0"/>
              <a:t>Second level</a:t>
            </a:r>
          </a:p>
          <a:p>
            <a:pPr lvl="2"/>
            <a:r>
              <a:rPr lang="el-GR" smtClean="0"/>
              <a:t>Third level</a:t>
            </a:r>
          </a:p>
          <a:p>
            <a:pPr lvl="3"/>
            <a:r>
              <a:rPr lang="el-GR" smtClean="0"/>
              <a:t>Fourth level</a:t>
            </a:r>
          </a:p>
          <a:p>
            <a:pPr lvl="4"/>
            <a:r>
              <a:rPr lang="el-GR" smtClean="0"/>
              <a:t>Fifth level</a:t>
            </a:r>
            <a:endParaRPr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BE1EF4-31ED-45C2-AC47-F2718A41336B}" type="datetimeFigureOut">
              <a:rPr lang="en-US" smtClean="0"/>
              <a:t>21/1/15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EACD6-A525-4B49-8009-7F09B4461B46}" type="slidenum">
              <a:rPr lang="en-US" smtClean="0"/>
              <a:t>‹#›</a:t>
            </a:fld>
            <a:endParaRPr lang="en-US"/>
          </a:p>
        </p:txBody>
      </p:sp>
      <p:sp>
        <p:nvSpPr>
          <p:cNvPr id="8" name="Content Placeholder 2"/>
          <p:cNvSpPr>
            <a:spLocks noGrp="1"/>
          </p:cNvSpPr>
          <p:nvPr>
            <p:ph sz="half" idx="13"/>
          </p:nvPr>
        </p:nvSpPr>
        <p:spPr>
          <a:xfrm>
            <a:off x="723900" y="3914170"/>
            <a:ext cx="7707406" cy="2231136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l-GR" smtClean="0"/>
              <a:t>Click to edit Master text styles</a:t>
            </a:r>
          </a:p>
          <a:p>
            <a:pPr lvl="1"/>
            <a:r>
              <a:rPr lang="el-GR" smtClean="0"/>
              <a:t>Second level</a:t>
            </a:r>
          </a:p>
          <a:p>
            <a:pPr lvl="2"/>
            <a:r>
              <a:rPr lang="el-GR" smtClean="0"/>
              <a:t>Third level</a:t>
            </a:r>
          </a:p>
          <a:p>
            <a:pPr lvl="3"/>
            <a:r>
              <a:rPr lang="el-GR" smtClean="0"/>
              <a:t>Fourth level</a:t>
            </a:r>
          </a:p>
          <a:p>
            <a:pPr lvl="4"/>
            <a:r>
              <a:rPr lang="el-GR" smtClean="0"/>
              <a:t>Fifth level</a:t>
            </a:r>
            <a:endParaRPr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23900" y="1586753"/>
            <a:ext cx="3776472" cy="458386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 marL="2290763" indent="-344488">
              <a:defRPr sz="1800"/>
            </a:lvl7pPr>
            <a:lvl8pPr marL="2290763" indent="-344488">
              <a:defRPr sz="1800"/>
            </a:lvl8pPr>
            <a:lvl9pPr marL="2290763" indent="-344488">
              <a:defRPr sz="1800"/>
            </a:lvl9pPr>
          </a:lstStyle>
          <a:p>
            <a:pPr lvl="0"/>
            <a:r>
              <a:rPr lang="el-GR" smtClean="0"/>
              <a:t>Click to edit Master text styles</a:t>
            </a:r>
          </a:p>
          <a:p>
            <a:pPr lvl="1"/>
            <a:r>
              <a:rPr lang="el-GR" smtClean="0"/>
              <a:t>Second level</a:t>
            </a:r>
          </a:p>
          <a:p>
            <a:pPr lvl="2"/>
            <a:r>
              <a:rPr lang="el-GR" smtClean="0"/>
              <a:t>Third level</a:t>
            </a:r>
          </a:p>
          <a:p>
            <a:pPr lvl="3"/>
            <a:r>
              <a:rPr lang="el-GR" smtClean="0"/>
              <a:t>Fourth level</a:t>
            </a:r>
          </a:p>
          <a:p>
            <a:pPr lvl="4"/>
            <a:r>
              <a:rPr lang="el-GR" smtClean="0"/>
              <a:t>Fifth level</a:t>
            </a:r>
            <a:endParaRPr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BE1EF4-31ED-45C2-AC47-F2718A41336B}" type="datetimeFigureOut">
              <a:rPr lang="en-US" smtClean="0"/>
              <a:t>21/1/15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EACD6-A525-4B49-8009-7F09B4461B46}" type="slidenum">
              <a:rPr lang="en-US" smtClean="0"/>
              <a:t>‹#›</a:t>
            </a:fld>
            <a:endParaRPr lang="en-US"/>
          </a:p>
        </p:txBody>
      </p:sp>
      <p:sp>
        <p:nvSpPr>
          <p:cNvPr id="8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586753"/>
            <a:ext cx="3776472" cy="2232212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 marL="2290763" indent="-344488">
              <a:defRPr sz="1800"/>
            </a:lvl7pPr>
            <a:lvl8pPr marL="2290763" indent="-344488">
              <a:defRPr sz="1800"/>
            </a:lvl8pPr>
            <a:lvl9pPr marL="2290763" indent="-344488">
              <a:defRPr sz="1800"/>
            </a:lvl9pPr>
          </a:lstStyle>
          <a:p>
            <a:pPr lvl="0"/>
            <a:r>
              <a:rPr lang="el-GR" smtClean="0"/>
              <a:t>Click to edit Master text styles</a:t>
            </a:r>
          </a:p>
          <a:p>
            <a:pPr lvl="1"/>
            <a:r>
              <a:rPr lang="el-GR" smtClean="0"/>
              <a:t>Second level</a:t>
            </a:r>
          </a:p>
          <a:p>
            <a:pPr lvl="2"/>
            <a:r>
              <a:rPr lang="el-GR" smtClean="0"/>
              <a:t>Third level</a:t>
            </a:r>
          </a:p>
          <a:p>
            <a:pPr lvl="3"/>
            <a:r>
              <a:rPr lang="el-GR" smtClean="0"/>
              <a:t>Fourth level</a:t>
            </a:r>
          </a:p>
          <a:p>
            <a:pPr lvl="4"/>
            <a:r>
              <a:rPr lang="el-GR" smtClean="0"/>
              <a:t>Fifth level</a:t>
            </a:r>
            <a:endParaRPr dirty="0"/>
          </a:p>
        </p:txBody>
      </p:sp>
      <p:sp>
        <p:nvSpPr>
          <p:cNvPr id="9" name="Content Placeholder 3"/>
          <p:cNvSpPr>
            <a:spLocks noGrp="1"/>
          </p:cNvSpPr>
          <p:nvPr>
            <p:ph sz="half" idx="14"/>
          </p:nvPr>
        </p:nvSpPr>
        <p:spPr>
          <a:xfrm>
            <a:off x="4648200" y="3913094"/>
            <a:ext cx="3776472" cy="2232212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 marL="2290763" indent="-344488">
              <a:defRPr sz="1800"/>
            </a:lvl7pPr>
            <a:lvl8pPr marL="2290763" indent="-344488">
              <a:defRPr sz="1800"/>
            </a:lvl8pPr>
            <a:lvl9pPr marL="2290763" indent="-344488">
              <a:defRPr sz="1800"/>
            </a:lvl9pPr>
          </a:lstStyle>
          <a:p>
            <a:pPr lvl="0"/>
            <a:r>
              <a:rPr lang="el-GR" smtClean="0"/>
              <a:t>Click to edit Master text styles</a:t>
            </a:r>
          </a:p>
          <a:p>
            <a:pPr lvl="1"/>
            <a:r>
              <a:rPr lang="el-GR" smtClean="0"/>
              <a:t>Second level</a:t>
            </a:r>
          </a:p>
          <a:p>
            <a:pPr lvl="2"/>
            <a:r>
              <a:rPr lang="el-GR" smtClean="0"/>
              <a:t>Third level</a:t>
            </a:r>
          </a:p>
          <a:p>
            <a:pPr lvl="3"/>
            <a:r>
              <a:rPr lang="el-GR" smtClean="0"/>
              <a:t>Fourth level</a:t>
            </a:r>
          </a:p>
          <a:p>
            <a:pPr lvl="4"/>
            <a:r>
              <a:rPr lang="el-GR" smtClean="0"/>
              <a:t>Fifth level</a:t>
            </a:r>
            <a:endParaRPr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mtClean="0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BE1EF4-31ED-45C2-AC47-F2718A41336B}" type="datetimeFigureOut">
              <a:rPr lang="en-US" smtClean="0"/>
              <a:t>21/1/15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EACD6-A525-4B49-8009-7F09B4461B46}" type="slidenum">
              <a:rPr lang="en-US" smtClean="0"/>
              <a:t>‹#›</a:t>
            </a:fld>
            <a:endParaRPr lang="en-US"/>
          </a:p>
        </p:txBody>
      </p:sp>
      <p:sp>
        <p:nvSpPr>
          <p:cNvPr id="6" name="Content Placeholder 2"/>
          <p:cNvSpPr>
            <a:spLocks noGrp="1"/>
          </p:cNvSpPr>
          <p:nvPr>
            <p:ph sz="half" idx="1"/>
          </p:nvPr>
        </p:nvSpPr>
        <p:spPr>
          <a:xfrm>
            <a:off x="723900" y="1586753"/>
            <a:ext cx="3776472" cy="2232212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 marL="2290763" indent="-344488">
              <a:defRPr sz="1800"/>
            </a:lvl7pPr>
            <a:lvl8pPr marL="2290763" indent="-344488">
              <a:defRPr sz="1800"/>
            </a:lvl8pPr>
            <a:lvl9pPr marL="2290763" indent="-344488">
              <a:defRPr sz="1800"/>
            </a:lvl9pPr>
          </a:lstStyle>
          <a:p>
            <a:pPr lvl="0"/>
            <a:r>
              <a:rPr lang="el-GR" smtClean="0"/>
              <a:t>Click to edit Master text styles</a:t>
            </a:r>
          </a:p>
          <a:p>
            <a:pPr lvl="1"/>
            <a:r>
              <a:rPr lang="el-GR" smtClean="0"/>
              <a:t>Second level</a:t>
            </a:r>
          </a:p>
          <a:p>
            <a:pPr lvl="2"/>
            <a:r>
              <a:rPr lang="el-GR" smtClean="0"/>
              <a:t>Third level</a:t>
            </a:r>
          </a:p>
          <a:p>
            <a:pPr lvl="3"/>
            <a:r>
              <a:rPr lang="el-GR" smtClean="0"/>
              <a:t>Fourth level</a:t>
            </a:r>
          </a:p>
          <a:p>
            <a:pPr lvl="4"/>
            <a:r>
              <a:rPr lang="el-GR" smtClean="0"/>
              <a:t>Fifth level</a:t>
            </a:r>
            <a:endParaRPr dirty="0"/>
          </a:p>
        </p:txBody>
      </p:sp>
      <p:sp>
        <p:nvSpPr>
          <p:cNvPr id="7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586753"/>
            <a:ext cx="3776472" cy="2232212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 marL="2290763" indent="-344488">
              <a:defRPr sz="1800"/>
            </a:lvl7pPr>
            <a:lvl8pPr marL="2290763" indent="-344488">
              <a:defRPr sz="1800"/>
            </a:lvl8pPr>
            <a:lvl9pPr marL="2290763" indent="-344488">
              <a:defRPr sz="1800"/>
            </a:lvl9pPr>
          </a:lstStyle>
          <a:p>
            <a:pPr lvl="0"/>
            <a:r>
              <a:rPr lang="el-GR" smtClean="0"/>
              <a:t>Click to edit Master text styles</a:t>
            </a:r>
          </a:p>
          <a:p>
            <a:pPr lvl="1"/>
            <a:r>
              <a:rPr lang="el-GR" smtClean="0"/>
              <a:t>Second level</a:t>
            </a:r>
          </a:p>
          <a:p>
            <a:pPr lvl="2"/>
            <a:r>
              <a:rPr lang="el-GR" smtClean="0"/>
              <a:t>Third level</a:t>
            </a:r>
          </a:p>
          <a:p>
            <a:pPr lvl="3"/>
            <a:r>
              <a:rPr lang="el-GR" smtClean="0"/>
              <a:t>Fourth level</a:t>
            </a:r>
          </a:p>
          <a:p>
            <a:pPr lvl="4"/>
            <a:r>
              <a:rPr lang="el-GR" smtClean="0"/>
              <a:t>Fifth level</a:t>
            </a:r>
            <a:endParaRPr dirty="0"/>
          </a:p>
        </p:txBody>
      </p:sp>
      <p:sp>
        <p:nvSpPr>
          <p:cNvPr id="8" name="Content Placeholder 2"/>
          <p:cNvSpPr>
            <a:spLocks noGrp="1"/>
          </p:cNvSpPr>
          <p:nvPr>
            <p:ph sz="half" idx="13"/>
          </p:nvPr>
        </p:nvSpPr>
        <p:spPr>
          <a:xfrm>
            <a:off x="723900" y="3913094"/>
            <a:ext cx="3776472" cy="2232212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 marL="2290763" indent="-344488">
              <a:defRPr sz="1800"/>
            </a:lvl7pPr>
            <a:lvl8pPr marL="2290763" indent="-344488">
              <a:defRPr sz="1800"/>
            </a:lvl8pPr>
            <a:lvl9pPr marL="2290763" indent="-344488">
              <a:defRPr sz="1800"/>
            </a:lvl9pPr>
          </a:lstStyle>
          <a:p>
            <a:pPr lvl="0"/>
            <a:r>
              <a:rPr lang="el-GR" smtClean="0"/>
              <a:t>Click to edit Master text styles</a:t>
            </a:r>
          </a:p>
          <a:p>
            <a:pPr lvl="1"/>
            <a:r>
              <a:rPr lang="el-GR" smtClean="0"/>
              <a:t>Second level</a:t>
            </a:r>
          </a:p>
          <a:p>
            <a:pPr lvl="2"/>
            <a:r>
              <a:rPr lang="el-GR" smtClean="0"/>
              <a:t>Third level</a:t>
            </a:r>
          </a:p>
          <a:p>
            <a:pPr lvl="3"/>
            <a:r>
              <a:rPr lang="el-GR" smtClean="0"/>
              <a:t>Fourth level</a:t>
            </a:r>
          </a:p>
          <a:p>
            <a:pPr lvl="4"/>
            <a:r>
              <a:rPr lang="el-GR" smtClean="0"/>
              <a:t>Fifth level</a:t>
            </a:r>
            <a:endParaRPr dirty="0"/>
          </a:p>
        </p:txBody>
      </p:sp>
      <p:sp>
        <p:nvSpPr>
          <p:cNvPr id="9" name="Content Placeholder 3"/>
          <p:cNvSpPr>
            <a:spLocks noGrp="1"/>
          </p:cNvSpPr>
          <p:nvPr>
            <p:ph sz="half" idx="14"/>
          </p:nvPr>
        </p:nvSpPr>
        <p:spPr>
          <a:xfrm>
            <a:off x="4648200" y="3913094"/>
            <a:ext cx="3776472" cy="2232212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 marL="2290763" indent="-344488">
              <a:defRPr sz="1800"/>
            </a:lvl7pPr>
            <a:lvl8pPr marL="2290763" indent="-344488">
              <a:defRPr sz="1800"/>
            </a:lvl8pPr>
            <a:lvl9pPr marL="2290763" indent="-344488">
              <a:defRPr sz="1800"/>
            </a:lvl9pPr>
          </a:lstStyle>
          <a:p>
            <a:pPr lvl="0"/>
            <a:r>
              <a:rPr lang="el-GR" smtClean="0"/>
              <a:t>Click to edit Master text styles</a:t>
            </a:r>
          </a:p>
          <a:p>
            <a:pPr lvl="1"/>
            <a:r>
              <a:rPr lang="el-GR" smtClean="0"/>
              <a:t>Second level</a:t>
            </a:r>
          </a:p>
          <a:p>
            <a:pPr lvl="2"/>
            <a:r>
              <a:rPr lang="el-GR" smtClean="0"/>
              <a:t>Third level</a:t>
            </a:r>
          </a:p>
          <a:p>
            <a:pPr lvl="3"/>
            <a:r>
              <a:rPr lang="el-GR" smtClean="0"/>
              <a:t>Fourth level</a:t>
            </a:r>
          </a:p>
          <a:p>
            <a:pPr lvl="4"/>
            <a:r>
              <a:rPr lang="el-GR" smtClean="0"/>
              <a:t>Fifth level</a:t>
            </a:r>
            <a:endParaRPr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4.xml"/><Relationship Id="rId15" Type="http://schemas.openxmlformats.org/officeDocument/2006/relationships/slideLayout" Target="../slideLayouts/slideLayout15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26141" y="314979"/>
            <a:ext cx="7691719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/>
              <a:t>Click to edit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6141" y="1586753"/>
            <a:ext cx="7691719" cy="457199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l-GR" smtClean="0"/>
              <a:t>Click to edit Master text styles</a:t>
            </a:r>
          </a:p>
          <a:p>
            <a:pPr lvl="1"/>
            <a:r>
              <a:rPr lang="el-GR" smtClean="0"/>
              <a:t>Second level</a:t>
            </a:r>
          </a:p>
          <a:p>
            <a:pPr lvl="2"/>
            <a:r>
              <a:rPr lang="el-GR" smtClean="0"/>
              <a:t>Third level</a:t>
            </a:r>
          </a:p>
          <a:p>
            <a:pPr lvl="3"/>
            <a:r>
              <a:rPr lang="el-GR" smtClean="0"/>
              <a:t>Fourth level</a:t>
            </a:r>
          </a:p>
          <a:p>
            <a:pPr lvl="4"/>
            <a:r>
              <a:rPr lang="el-GR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A6BE1EF4-31ED-45C2-AC47-F2718A41336B}" type="datetimeFigureOut">
              <a:rPr lang="en-US" smtClean="0"/>
              <a:t>21/1/15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B51EACD6-A525-4B49-8009-7F09B4461B46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</p:sldLayoutIdLst>
  <p:txStyles>
    <p:titleStyle>
      <a:lvl1pPr algn="ctr" defTabSz="914400" rtl="0" eaLnBrk="1" latinLnBrk="0" hangingPunct="1">
        <a:spcBef>
          <a:spcPct val="0"/>
        </a:spcBef>
        <a:buNone/>
        <a:defRPr sz="54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</p:titleStyle>
    <p:bodyStyle>
      <a:lvl1pPr marL="457200" indent="-457200" algn="l" defTabSz="914400" rtl="0" eaLnBrk="1" latinLnBrk="0" hangingPunct="1">
        <a:spcBef>
          <a:spcPts val="2400"/>
        </a:spcBef>
        <a:buSzPct val="90000"/>
        <a:buFont typeface="Wingdings" pitchFamily="2" charset="2"/>
        <a:buChar char="v"/>
        <a:defRPr sz="2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914400" indent="-457200" algn="l" defTabSz="914400" rtl="0" eaLnBrk="1" latinLnBrk="0" hangingPunct="1">
        <a:spcBef>
          <a:spcPts val="1200"/>
        </a:spcBef>
        <a:buClr>
          <a:schemeClr val="bg1">
            <a:lumMod val="65000"/>
          </a:schemeClr>
        </a:buClr>
        <a:buSzPct val="90000"/>
        <a:buFont typeface="Wingdings" pitchFamily="2" charset="2"/>
        <a:buChar char="v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263650" indent="-349250" algn="l" defTabSz="914400" rtl="0" eaLnBrk="1" latinLnBrk="0" hangingPunct="1">
        <a:spcBef>
          <a:spcPts val="1200"/>
        </a:spcBef>
        <a:buSzPct val="90000"/>
        <a:buFont typeface="Wingdings" pitchFamily="2" charset="2"/>
        <a:buChar char="v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336550" algn="l" defTabSz="914400" rtl="0" eaLnBrk="1" latinLnBrk="0" hangingPunct="1">
        <a:spcBef>
          <a:spcPts val="1200"/>
        </a:spcBef>
        <a:buClr>
          <a:schemeClr val="bg1">
            <a:lumMod val="65000"/>
          </a:schemeClr>
        </a:buClr>
        <a:buSzPct val="90000"/>
        <a:buFont typeface="Wingdings" pitchFamily="2" charset="2"/>
        <a:buChar char="v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946275" indent="-346075" algn="l" defTabSz="914400" rtl="0" eaLnBrk="1" latinLnBrk="0" hangingPunct="1">
        <a:spcBef>
          <a:spcPts val="1200"/>
        </a:spcBef>
        <a:buSzPct val="90000"/>
        <a:buFont typeface="Wingdings" pitchFamily="2" charset="2"/>
        <a:buChar char="v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290763" indent="-344488" algn="l" defTabSz="914400" rtl="0" eaLnBrk="1" latinLnBrk="0" hangingPunct="1">
        <a:spcBef>
          <a:spcPct val="20000"/>
        </a:spcBef>
        <a:buClr>
          <a:schemeClr val="bg1">
            <a:lumMod val="65000"/>
          </a:schemeClr>
        </a:buClr>
        <a:buSzPct val="90000"/>
        <a:buFont typeface="Wingdings" pitchFamily="2" charset="2"/>
        <a:buChar char="v"/>
        <a:defRPr lang="en-US" sz="1800" kern="1200" dirty="0" smtClean="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625725" indent="-344488" algn="l" defTabSz="914400" rtl="0" eaLnBrk="1" latinLnBrk="0" hangingPunct="1">
        <a:spcBef>
          <a:spcPct val="20000"/>
        </a:spcBef>
        <a:buSzPct val="90000"/>
        <a:buFont typeface="Wingdings" pitchFamily="2" charset="2"/>
        <a:buChar char="v"/>
        <a:defRPr lang="en-US" sz="1800" kern="1200" dirty="0" smtClean="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970213" indent="-344488" algn="l" defTabSz="914400" rtl="0" eaLnBrk="1" latinLnBrk="0" hangingPunct="1">
        <a:spcBef>
          <a:spcPct val="20000"/>
        </a:spcBef>
        <a:buClr>
          <a:schemeClr val="bg1">
            <a:lumMod val="65000"/>
          </a:schemeClr>
        </a:buClr>
        <a:buSzPct val="90000"/>
        <a:buFont typeface="Wingdings" pitchFamily="2" charset="2"/>
        <a:buChar char="v"/>
        <a:defRPr lang="en-US" sz="1800" kern="1200" dirty="0" smtClean="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313113" indent="-344488" algn="l" defTabSz="914400" rtl="0" eaLnBrk="1" latinLnBrk="0" hangingPunct="1">
        <a:spcBef>
          <a:spcPct val="20000"/>
        </a:spcBef>
        <a:buSzPct val="90000"/>
        <a:buFont typeface="Wingdings" pitchFamily="2" charset="2"/>
        <a:buChar char="v"/>
        <a:defRPr lang="en-US" sz="1800" kern="1200" dirty="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8.png"/><Relationship Id="rId3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jp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chart" Target="../charts/char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chart" Target="../charts/char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chart" Target="../charts/chart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5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chart" Target="../charts/char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jpeg"/><Relationship Id="rId3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09569" y="470738"/>
            <a:ext cx="5724862" cy="1415329"/>
          </a:xfrm>
        </p:spPr>
        <p:txBody>
          <a:bodyPr/>
          <a:lstStyle/>
          <a:p>
            <a:r>
              <a:rPr lang="el-GR" sz="2800" dirty="0" smtClean="0">
                <a:latin typeface="Cambria"/>
                <a:cs typeface="Cambria"/>
              </a:rPr>
              <a:t>ΕΜΒΙΟΜΗΧΑΝΙΚΗ-</a:t>
            </a:r>
            <a:r>
              <a:rPr lang="el-GR" sz="2800" smtClean="0">
                <a:latin typeface="Cambria"/>
                <a:cs typeface="Cambria"/>
              </a:rPr>
              <a:t>ΒΙΟΪΑΤΡΙΚΗ </a:t>
            </a:r>
            <a:r>
              <a:rPr lang="el-GR" sz="2800" smtClean="0">
                <a:latin typeface="Cambria"/>
                <a:cs typeface="Cambria"/>
              </a:rPr>
              <a:t>ΤΕΧΝΟΛΟΓΙΑ</a:t>
            </a:r>
            <a:endParaRPr lang="en-US" sz="2800" dirty="0">
              <a:latin typeface="Cambria"/>
              <a:cs typeface="Cambria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09569" y="1911123"/>
            <a:ext cx="5724862" cy="2514597"/>
          </a:xfrm>
        </p:spPr>
        <p:txBody>
          <a:bodyPr/>
          <a:lstStyle/>
          <a:p>
            <a:r>
              <a:rPr lang="el-GR" dirty="0" smtClean="0">
                <a:latin typeface="Cambria"/>
                <a:cs typeface="Cambria"/>
              </a:rPr>
              <a:t>ΑΚΑΔΗΜΑΪΚΟ ΕΤΟΣ 2014-2015</a:t>
            </a:r>
          </a:p>
          <a:p>
            <a:r>
              <a:rPr lang="el-GR" dirty="0" smtClean="0">
                <a:latin typeface="Cambria"/>
                <a:cs typeface="Cambria"/>
              </a:rPr>
              <a:t>ΒΙΟΛΟΓΙΚΗ-ΕΡΓΑΣΤΗΡΙΑΚΗ ΠΑΡΟΥΣΙΑΣΗ</a:t>
            </a:r>
          </a:p>
          <a:p>
            <a:endParaRPr lang="el-GR" dirty="0" smtClean="0">
              <a:latin typeface="Cambria"/>
              <a:cs typeface="Cambria"/>
            </a:endParaRPr>
          </a:p>
          <a:p>
            <a:r>
              <a:rPr lang="el-GR" dirty="0" smtClean="0">
                <a:latin typeface="Cambria"/>
                <a:cs typeface="Cambria"/>
              </a:rPr>
              <a:t> </a:t>
            </a:r>
            <a:r>
              <a:rPr lang="en-US" dirty="0" smtClean="0">
                <a:latin typeface="Cambria"/>
                <a:cs typeface="Cambria"/>
              </a:rPr>
              <a:t>Protein Determination by the BCA method</a:t>
            </a:r>
          </a:p>
          <a:p>
            <a:endParaRPr lang="en-US" dirty="0">
              <a:latin typeface="Cambria"/>
              <a:cs typeface="Cambria"/>
            </a:endParaRPr>
          </a:p>
          <a:p>
            <a:pPr algn="l"/>
            <a:r>
              <a:rPr lang="el-GR" dirty="0" smtClean="0">
                <a:latin typeface="Cambria"/>
                <a:cs typeface="Cambria"/>
              </a:rPr>
              <a:t> </a:t>
            </a:r>
            <a:r>
              <a:rPr lang="en-US" dirty="0" smtClean="0">
                <a:latin typeface="Cambria"/>
                <a:cs typeface="Cambria"/>
              </a:rPr>
              <a:t>Team B03</a:t>
            </a:r>
            <a:r>
              <a:rPr lang="el-GR" dirty="0" smtClean="0">
                <a:latin typeface="Cambria"/>
                <a:cs typeface="Cambria"/>
              </a:rPr>
              <a:t>: Δαβιλάς Κωνσταντίνος</a:t>
            </a:r>
          </a:p>
          <a:p>
            <a:pPr algn="l"/>
            <a:r>
              <a:rPr lang="el-GR" dirty="0">
                <a:latin typeface="Cambria"/>
                <a:cs typeface="Cambria"/>
              </a:rPr>
              <a:t> </a:t>
            </a:r>
            <a:r>
              <a:rPr lang="el-GR" dirty="0" smtClean="0">
                <a:latin typeface="Cambria"/>
                <a:cs typeface="Cambria"/>
              </a:rPr>
              <a:t>                      Ζαχαροπούλου </a:t>
            </a:r>
            <a:r>
              <a:rPr lang="el-GR" dirty="0">
                <a:latin typeface="Cambria"/>
                <a:cs typeface="Cambria"/>
              </a:rPr>
              <a:t>Έλλη-Άννα</a:t>
            </a:r>
            <a:endParaRPr lang="en-US" dirty="0">
              <a:latin typeface="Cambria"/>
              <a:cs typeface="Cambria"/>
            </a:endParaRPr>
          </a:p>
          <a:p>
            <a:pPr algn="l"/>
            <a:endParaRPr lang="en-US" dirty="0">
              <a:latin typeface="Cambria"/>
              <a:cs typeface="Cambria"/>
            </a:endParaRPr>
          </a:p>
        </p:txBody>
      </p:sp>
    </p:spTree>
    <p:extLst>
      <p:ext uri="{BB962C8B-B14F-4D97-AF65-F5344CB8AC3E}">
        <p14:creationId xmlns:p14="http://schemas.microsoft.com/office/powerpoint/2010/main" val="44585571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6141" y="314979"/>
            <a:ext cx="7691719" cy="693934"/>
          </a:xfrm>
        </p:spPr>
        <p:txBody>
          <a:bodyPr/>
          <a:lstStyle/>
          <a:p>
            <a:r>
              <a:rPr lang="en-US" sz="2400" b="1" dirty="0" smtClean="0"/>
              <a:t>Bradford Assays</a:t>
            </a:r>
            <a:endParaRPr lang="en-US" sz="24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26141" y="1148074"/>
            <a:ext cx="7691719" cy="5709925"/>
          </a:xfrm>
        </p:spPr>
        <p:txBody>
          <a:bodyPr>
            <a:normAutofit lnSpcReduction="10000"/>
          </a:bodyPr>
          <a:lstStyle/>
          <a:p>
            <a:r>
              <a:rPr lang="en-US" sz="2000" dirty="0" smtClean="0"/>
              <a:t>Dr. Marion Bradford 1976 </a:t>
            </a:r>
            <a:r>
              <a:rPr lang="en-US" sz="1800" dirty="0" smtClean="0"/>
              <a:t>(</a:t>
            </a:r>
            <a:r>
              <a:rPr lang="en-US" sz="1800" dirty="0" err="1" smtClean="0"/>
              <a:t>Coomassie</a:t>
            </a:r>
            <a:r>
              <a:rPr lang="en-US" sz="1800" dirty="0" smtClean="0"/>
              <a:t> assay kit, </a:t>
            </a:r>
            <a:r>
              <a:rPr lang="en-US" sz="1800" dirty="0" err="1" smtClean="0"/>
              <a:t>Coomassie</a:t>
            </a:r>
            <a:r>
              <a:rPr lang="en-US" sz="1800" dirty="0" smtClean="0"/>
              <a:t> plus-The Better Bradford)</a:t>
            </a:r>
          </a:p>
          <a:p>
            <a:endParaRPr lang="en-US" sz="1800" dirty="0" smtClean="0"/>
          </a:p>
          <a:p>
            <a:endParaRPr lang="en-US" sz="1800" dirty="0"/>
          </a:p>
          <a:p>
            <a:endParaRPr lang="en-US" sz="1800" dirty="0" smtClean="0"/>
          </a:p>
          <a:p>
            <a:endParaRPr lang="en-US" sz="1800" dirty="0"/>
          </a:p>
          <a:p>
            <a:endParaRPr lang="en-US" sz="1800" dirty="0" smtClean="0"/>
          </a:p>
          <a:p>
            <a:endParaRPr lang="en-US" sz="1800" dirty="0"/>
          </a:p>
          <a:p>
            <a:pPr marL="0" indent="0">
              <a:buNone/>
            </a:pPr>
            <a:r>
              <a:rPr lang="en-US" sz="1800" dirty="0" smtClean="0">
                <a:latin typeface="Cambria"/>
                <a:cs typeface="Cambria"/>
              </a:rPr>
              <a:t>+ </a:t>
            </a:r>
            <a:r>
              <a:rPr lang="el-GR" sz="1800" dirty="0" smtClean="0">
                <a:latin typeface="Cambria"/>
                <a:cs typeface="Cambria"/>
              </a:rPr>
              <a:t>γρήγορη, φθηνή, υψηλή ευαισθησία</a:t>
            </a:r>
          </a:p>
          <a:p>
            <a:pPr marL="0" indent="0">
              <a:buNone/>
            </a:pPr>
            <a:r>
              <a:rPr lang="el-GR" sz="1800" dirty="0" smtClean="0">
                <a:latin typeface="Cambria"/>
                <a:cs typeface="Cambria"/>
              </a:rPr>
              <a:t>- Ασυμβατότητα με επιφανειοδραστικές ουσίες, χρωματισμός κυψελίδας,όξινο περιβάλλον άρα δυσκολία προσδιορισμού κάποιων πρωτεϊνών </a:t>
            </a:r>
          </a:p>
          <a:p>
            <a:pPr>
              <a:buFontTx/>
              <a:buChar char="-"/>
            </a:pPr>
            <a:endParaRPr lang="en-US" sz="1800" dirty="0" smtClean="0">
              <a:latin typeface="Cambria"/>
              <a:cs typeface="Cambria"/>
            </a:endParaRPr>
          </a:p>
          <a:p>
            <a:endParaRPr lang="en-US" sz="1800" dirty="0"/>
          </a:p>
          <a:p>
            <a:endParaRPr lang="en-US" sz="1800" dirty="0" smtClean="0"/>
          </a:p>
          <a:p>
            <a:endParaRPr lang="en-US" sz="1800" dirty="0"/>
          </a:p>
          <a:p>
            <a:endParaRPr lang="en-US" sz="1800" dirty="0" smtClean="0"/>
          </a:p>
          <a:p>
            <a:endParaRPr lang="en-US" sz="1800" dirty="0"/>
          </a:p>
        </p:txBody>
      </p:sp>
      <p:pic>
        <p:nvPicPr>
          <p:cNvPr id="4" name="Picture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2544" y="1931399"/>
            <a:ext cx="6210526" cy="302619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05126561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6141" y="314979"/>
            <a:ext cx="7691719" cy="711329"/>
          </a:xfrm>
        </p:spPr>
        <p:txBody>
          <a:bodyPr/>
          <a:lstStyle/>
          <a:p>
            <a:r>
              <a:rPr lang="en-US" sz="2400" b="1" dirty="0" err="1" smtClean="0">
                <a:latin typeface="Cambria"/>
                <a:cs typeface="Cambria"/>
              </a:rPr>
              <a:t>Resazurin</a:t>
            </a:r>
            <a:r>
              <a:rPr lang="en-US" sz="2400" b="1" dirty="0" smtClean="0">
                <a:latin typeface="Cambria"/>
                <a:cs typeface="Cambria"/>
              </a:rPr>
              <a:t> protocol</a:t>
            </a:r>
            <a:endParaRPr lang="en-US" sz="2400" b="1" dirty="0">
              <a:latin typeface="Cambria"/>
              <a:cs typeface="Cambria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26141" y="1149589"/>
            <a:ext cx="7691719" cy="1996627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l-GR" sz="2000" dirty="0" smtClean="0">
                <a:latin typeface="Cambria"/>
                <a:cs typeface="Cambria"/>
              </a:rPr>
              <a:t>Η ρεσαζουρίνη διαλύεται σε ρυθμιστικό διάλυμα(μπλε).              </a:t>
            </a:r>
            <a:r>
              <a:rPr lang="en-US" sz="2000" dirty="0">
                <a:latin typeface="Cambria"/>
                <a:cs typeface="Cambria"/>
              </a:rPr>
              <a:t> </a:t>
            </a:r>
            <a:r>
              <a:rPr lang="en-US" sz="2000" dirty="0" smtClean="0">
                <a:latin typeface="Cambria"/>
                <a:cs typeface="Cambria"/>
              </a:rPr>
              <a:t>   </a:t>
            </a:r>
            <a:r>
              <a:rPr lang="el-GR" sz="2000" dirty="0" smtClean="0">
                <a:latin typeface="Cambria"/>
                <a:cs typeface="Cambria"/>
              </a:rPr>
              <a:t>Βιώσιμα κύτταρα+ρεσαζουρίνη=ρεσορουφίνη(ροζ φθορίζον χρώμα)</a:t>
            </a:r>
          </a:p>
          <a:p>
            <a:pPr marL="0" indent="0">
              <a:buNone/>
            </a:pPr>
            <a:r>
              <a:rPr lang="el-GR" sz="2000" dirty="0" smtClean="0">
                <a:latin typeface="Cambria"/>
                <a:cs typeface="Cambria"/>
              </a:rPr>
              <a:t>+φθηνή, ευαίσθητη, δεν απαιτείται λύση κυττάρων</a:t>
            </a:r>
          </a:p>
          <a:p>
            <a:pPr marL="0" indent="0">
              <a:buNone/>
            </a:pPr>
            <a:r>
              <a:rPr lang="el-GR" sz="2000" dirty="0" smtClean="0">
                <a:latin typeface="Cambria"/>
                <a:cs typeface="Cambria"/>
              </a:rPr>
              <a:t>-μεγάλος χρόνος επώασης, επηρεάζεται από ουσίες που παρεμβάλλουν απορρόφηση</a:t>
            </a:r>
          </a:p>
          <a:p>
            <a:pPr marL="0" indent="0">
              <a:buNone/>
            </a:pPr>
            <a:endParaRPr lang="el-GR" sz="2000" dirty="0" smtClean="0">
              <a:latin typeface="Cambria"/>
              <a:cs typeface="Cambria"/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726141" y="4031144"/>
            <a:ext cx="7691719" cy="71132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54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l-GR" sz="2400" b="1" dirty="0" smtClean="0">
                <a:latin typeface="Cambria"/>
                <a:cs typeface="Cambria"/>
              </a:rPr>
              <a:t>ΜΤΤ </a:t>
            </a:r>
            <a:r>
              <a:rPr lang="en-US" sz="2400" b="1" dirty="0" smtClean="0">
                <a:latin typeface="Cambria"/>
                <a:cs typeface="Cambria"/>
              </a:rPr>
              <a:t>protocol</a:t>
            </a:r>
            <a:endParaRPr lang="en-US" sz="2400" b="1" dirty="0">
              <a:latin typeface="Cambria"/>
              <a:cs typeface="Cambria"/>
            </a:endParaRPr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878541" y="4742473"/>
            <a:ext cx="7691719" cy="199662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457200" indent="-457200" algn="l" defTabSz="914400" rtl="0" eaLnBrk="1" latinLnBrk="0" hangingPunct="1">
              <a:spcBef>
                <a:spcPts val="2400"/>
              </a:spcBef>
              <a:buSzPct val="90000"/>
              <a:buFont typeface="Wingdings" pitchFamily="2" charset="2"/>
              <a:buChar char="v"/>
              <a:defRPr sz="2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914400" indent="-457200" algn="l" defTabSz="914400" rtl="0" eaLnBrk="1" latinLnBrk="0" hangingPunct="1">
              <a:spcBef>
                <a:spcPts val="1200"/>
              </a:spcBef>
              <a:buClr>
                <a:schemeClr val="bg1">
                  <a:lumMod val="65000"/>
                </a:schemeClr>
              </a:buClr>
              <a:buSzPct val="90000"/>
              <a:buFont typeface="Wingdings" pitchFamily="2" charset="2"/>
              <a:buChar char="v"/>
              <a:defRPr sz="2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263650" indent="-349250" algn="l" defTabSz="914400" rtl="0" eaLnBrk="1" latinLnBrk="0" hangingPunct="1">
              <a:spcBef>
                <a:spcPts val="1200"/>
              </a:spcBef>
              <a:buSzPct val="90000"/>
              <a:buFont typeface="Wingdings" pitchFamily="2" charset="2"/>
              <a:buChar char="v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336550" algn="l" defTabSz="914400" rtl="0" eaLnBrk="1" latinLnBrk="0" hangingPunct="1">
              <a:spcBef>
                <a:spcPts val="1200"/>
              </a:spcBef>
              <a:buClr>
                <a:schemeClr val="bg1">
                  <a:lumMod val="65000"/>
                </a:schemeClr>
              </a:buClr>
              <a:buSzPct val="90000"/>
              <a:buFont typeface="Wingdings" pitchFamily="2" charset="2"/>
              <a:buChar char="v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946275" indent="-346075" algn="l" defTabSz="914400" rtl="0" eaLnBrk="1" latinLnBrk="0" hangingPunct="1">
              <a:spcBef>
                <a:spcPts val="1200"/>
              </a:spcBef>
              <a:buSzPct val="90000"/>
              <a:buFont typeface="Wingdings" pitchFamily="2" charset="2"/>
              <a:buChar char="v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90763" indent="-344488" algn="l" defTabSz="914400" rtl="0" eaLnBrk="1" latinLnBrk="0" hangingPunct="1">
              <a:spcBef>
                <a:spcPct val="20000"/>
              </a:spcBef>
              <a:buClr>
                <a:schemeClr val="bg1">
                  <a:lumMod val="65000"/>
                </a:schemeClr>
              </a:buClr>
              <a:buSzPct val="90000"/>
              <a:buFont typeface="Wingdings" pitchFamily="2" charset="2"/>
              <a:buChar char="v"/>
              <a:defRPr lang="en-US" sz="180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625725" indent="-344488" algn="l" defTabSz="914400" rtl="0" eaLnBrk="1" latinLnBrk="0" hangingPunct="1">
              <a:spcBef>
                <a:spcPct val="20000"/>
              </a:spcBef>
              <a:buSzPct val="90000"/>
              <a:buFont typeface="Wingdings" pitchFamily="2" charset="2"/>
              <a:buChar char="v"/>
              <a:defRPr lang="en-US" sz="180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970213" indent="-344488" algn="l" defTabSz="914400" rtl="0" eaLnBrk="1" latinLnBrk="0" hangingPunct="1">
              <a:spcBef>
                <a:spcPct val="20000"/>
              </a:spcBef>
              <a:buClr>
                <a:schemeClr val="bg1">
                  <a:lumMod val="65000"/>
                </a:schemeClr>
              </a:buClr>
              <a:buSzPct val="90000"/>
              <a:buFont typeface="Wingdings" pitchFamily="2" charset="2"/>
              <a:buChar char="v"/>
              <a:defRPr lang="en-US" sz="180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313113" indent="-344488" algn="l" defTabSz="914400" rtl="0" eaLnBrk="1" latinLnBrk="0" hangingPunct="1">
              <a:spcBef>
                <a:spcPct val="20000"/>
              </a:spcBef>
              <a:buSzPct val="90000"/>
              <a:buFont typeface="Wingdings" pitchFamily="2" charset="2"/>
              <a:buChar char="v"/>
              <a:defRPr lang="en-US" sz="180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l-GR" sz="2000" dirty="0" smtClean="0">
                <a:latin typeface="Cambria"/>
                <a:cs typeface="Cambria"/>
              </a:rPr>
              <a:t>Το κίτρινο διάλυμα </a:t>
            </a:r>
            <a:r>
              <a:rPr lang="en-US" sz="2000" dirty="0" smtClean="0">
                <a:latin typeface="Cambria"/>
                <a:cs typeface="Cambria"/>
              </a:rPr>
              <a:t>MTT</a:t>
            </a:r>
            <a:r>
              <a:rPr lang="el-GR" sz="2000" dirty="0" smtClean="0">
                <a:latin typeface="Cambria"/>
                <a:cs typeface="Cambria"/>
              </a:rPr>
              <a:t> ανάγεται</a:t>
            </a:r>
            <a:r>
              <a:rPr lang="en-US" sz="2000" dirty="0" smtClean="0">
                <a:latin typeface="Cambria"/>
                <a:cs typeface="Cambria"/>
              </a:rPr>
              <a:t> </a:t>
            </a:r>
            <a:r>
              <a:rPr lang="el-GR" sz="2000" dirty="0" smtClean="0">
                <a:latin typeface="Cambria"/>
                <a:cs typeface="Cambria"/>
              </a:rPr>
              <a:t>σε μωβ φορμαζόνη, έυρος συγκεντρώσεων 0,2-0,5</a:t>
            </a:r>
            <a:r>
              <a:rPr lang="en-US" sz="2000" dirty="0" smtClean="0">
                <a:latin typeface="Cambria"/>
                <a:cs typeface="Cambria"/>
              </a:rPr>
              <a:t>mg/ml</a:t>
            </a:r>
            <a:endParaRPr lang="el-GR" sz="2000" dirty="0" smtClean="0">
              <a:latin typeface="Cambria"/>
              <a:cs typeface="Cambria"/>
            </a:endParaRPr>
          </a:p>
          <a:p>
            <a:pPr marL="0" indent="0">
              <a:buFont typeface="Wingdings" pitchFamily="2" charset="2"/>
              <a:buNone/>
            </a:pPr>
            <a:r>
              <a:rPr lang="el-GR" sz="2000" dirty="0" smtClean="0">
                <a:latin typeface="Cambria"/>
                <a:cs typeface="Cambria"/>
              </a:rPr>
              <a:t>+χρήσιμη μέθοδος κυρίως για μέτρηση κυττάρων </a:t>
            </a:r>
            <a:endParaRPr lang="en-US" sz="2000" dirty="0" smtClean="0">
              <a:latin typeface="Cambria"/>
              <a:cs typeface="Cambria"/>
            </a:endParaRPr>
          </a:p>
          <a:p>
            <a:pPr marL="0" indent="0">
              <a:buFont typeface="Wingdings" pitchFamily="2" charset="2"/>
              <a:buNone/>
            </a:pPr>
            <a:r>
              <a:rPr lang="en-US" sz="2000" dirty="0" smtClean="0">
                <a:latin typeface="Cambria"/>
                <a:cs typeface="Cambria"/>
              </a:rPr>
              <a:t>- </a:t>
            </a:r>
            <a:r>
              <a:rPr lang="el-GR" sz="2000" dirty="0" smtClean="0">
                <a:latin typeface="Cambria"/>
                <a:cs typeface="Cambria"/>
              </a:rPr>
              <a:t>Επώαση 1-4 ώρες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49500" y="3146216"/>
            <a:ext cx="4445000" cy="8849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476515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9385" y="5939873"/>
            <a:ext cx="7691719" cy="554774"/>
          </a:xfrm>
        </p:spPr>
        <p:txBody>
          <a:bodyPr/>
          <a:lstStyle/>
          <a:p>
            <a:pPr algn="l"/>
            <a:r>
              <a:rPr lang="el-GR" sz="2000" b="1" dirty="0" smtClean="0">
                <a:latin typeface="Cambria"/>
                <a:cs typeface="Cambria"/>
              </a:rPr>
              <a:t>Μέθοδος φθορισμού: </a:t>
            </a:r>
            <a:r>
              <a:rPr lang="el-GR" sz="2000" dirty="0" smtClean="0">
                <a:latin typeface="Cambria"/>
                <a:cs typeface="Cambria"/>
              </a:rPr>
              <a:t>χρήση αρωματικών αμινοξέων</a:t>
            </a:r>
            <a:endParaRPr lang="en-US" sz="2000" dirty="0">
              <a:latin typeface="Cambria"/>
              <a:cs typeface="Cambria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26141" y="1061099"/>
            <a:ext cx="7691719" cy="509765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l-GR" sz="2000" b="1" dirty="0" smtClean="0">
                <a:latin typeface="Cambria"/>
                <a:cs typeface="Cambria"/>
              </a:rPr>
              <a:t>Μέθοδος Α280</a:t>
            </a:r>
          </a:p>
          <a:p>
            <a:pPr marL="0" indent="0">
              <a:buNone/>
            </a:pPr>
            <a:endParaRPr lang="en-US" sz="2000" dirty="0">
              <a:latin typeface="Cambria"/>
              <a:cs typeface="Cambria"/>
            </a:endParaRPr>
          </a:p>
        </p:txBody>
      </p:sp>
      <p:pic>
        <p:nvPicPr>
          <p:cNvPr id="4" name="Picture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2231" y="1774022"/>
            <a:ext cx="5981353" cy="1755350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Rectangle 4"/>
          <p:cNvSpPr/>
          <p:nvPr/>
        </p:nvSpPr>
        <p:spPr>
          <a:xfrm>
            <a:off x="1211704" y="3874843"/>
            <a:ext cx="7206156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l-GR" dirty="0"/>
              <a:t>ε</a:t>
            </a:r>
            <a:r>
              <a:rPr lang="en-US" baseline="-25000" dirty="0"/>
              <a:t>280 </a:t>
            </a:r>
            <a:r>
              <a:rPr lang="en-US" dirty="0"/>
              <a:t>nm (M</a:t>
            </a:r>
            <a:r>
              <a:rPr lang="en-US" baseline="30000" dirty="0"/>
              <a:t>-1</a:t>
            </a:r>
            <a:r>
              <a:rPr lang="en-US" dirty="0"/>
              <a:t>cm</a:t>
            </a:r>
            <a:r>
              <a:rPr lang="en-US" baseline="30000" dirty="0"/>
              <a:t>-1</a:t>
            </a:r>
            <a:r>
              <a:rPr lang="en-US" dirty="0"/>
              <a:t>) = (#</a:t>
            </a:r>
            <a:r>
              <a:rPr lang="en-US" dirty="0" err="1"/>
              <a:t>Trp</a:t>
            </a:r>
            <a:r>
              <a:rPr lang="en-US" dirty="0"/>
              <a:t>)(5500)+ (#Tyr)(1490)+(#</a:t>
            </a:r>
            <a:r>
              <a:rPr lang="en-US" dirty="0" err="1"/>
              <a:t>Cys</a:t>
            </a:r>
            <a:r>
              <a:rPr lang="en-US" dirty="0"/>
              <a:t>)(125</a:t>
            </a:r>
            <a:r>
              <a:rPr lang="en-US" dirty="0" smtClean="0"/>
              <a:t>)</a:t>
            </a:r>
            <a:endParaRPr lang="el-GR" dirty="0" smtClean="0"/>
          </a:p>
          <a:p>
            <a:endParaRPr lang="el-GR" dirty="0"/>
          </a:p>
          <a:p>
            <a:endParaRPr lang="el-GR" dirty="0" smtClean="0"/>
          </a:p>
          <a:p>
            <a:endParaRPr lang="el-GR" dirty="0"/>
          </a:p>
          <a:p>
            <a:endParaRPr lang="el-GR" dirty="0" smtClean="0"/>
          </a:p>
          <a:p>
            <a:r>
              <a:rPr lang="el-GR" dirty="0" smtClean="0"/>
              <a:t>+</a:t>
            </a:r>
            <a:r>
              <a:rPr lang="el-GR" dirty="0" smtClean="0">
                <a:latin typeface="Cambria"/>
                <a:cs typeface="Cambria"/>
              </a:rPr>
              <a:t>Ευκολία διεξαγωγής, δεν καταστρέφει δείγματα, υψηλή ευαισθησία</a:t>
            </a:r>
          </a:p>
          <a:p>
            <a:r>
              <a:rPr lang="el-GR" dirty="0" smtClean="0">
                <a:latin typeface="Cambria"/>
                <a:cs typeface="Cambria"/>
              </a:rPr>
              <a:t>-Γνώση αμινοξέων σε δείγματα, καθαρά δείγματα</a:t>
            </a:r>
            <a:endParaRPr lang="el-GR" dirty="0">
              <a:latin typeface="Cambria"/>
              <a:cs typeface="Cambria"/>
            </a:endParaRPr>
          </a:p>
        </p:txBody>
      </p:sp>
      <p:pic>
        <p:nvPicPr>
          <p:cNvPr id="6" name="Picture 5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0447" y="4433365"/>
            <a:ext cx="3189605" cy="729615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Title 1"/>
          <p:cNvSpPr txBox="1">
            <a:spLocks/>
          </p:cNvSpPr>
          <p:nvPr/>
        </p:nvSpPr>
        <p:spPr>
          <a:xfrm>
            <a:off x="878541" y="467379"/>
            <a:ext cx="7691719" cy="55477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54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400" b="1" smtClean="0">
                <a:latin typeface="Cambria"/>
                <a:cs typeface="Cambria"/>
              </a:rPr>
              <a:t>UV </a:t>
            </a:r>
            <a:r>
              <a:rPr lang="el-GR" sz="2400" b="1" smtClean="0">
                <a:latin typeface="Cambria"/>
                <a:cs typeface="Cambria"/>
              </a:rPr>
              <a:t>Απορρόφηση</a:t>
            </a:r>
            <a:endParaRPr lang="en-US" sz="2400" b="1" dirty="0">
              <a:latin typeface="Cambria"/>
              <a:cs typeface="Cambria"/>
            </a:endParaRPr>
          </a:p>
        </p:txBody>
      </p:sp>
    </p:spTree>
    <p:extLst>
      <p:ext uri="{BB962C8B-B14F-4D97-AF65-F5344CB8AC3E}">
        <p14:creationId xmlns:p14="http://schemas.microsoft.com/office/powerpoint/2010/main" val="403951123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6141" y="314979"/>
            <a:ext cx="7691719" cy="581370"/>
          </a:xfrm>
        </p:spPr>
        <p:txBody>
          <a:bodyPr/>
          <a:lstStyle/>
          <a:p>
            <a:r>
              <a:rPr lang="el-GR" sz="2400" b="1" dirty="0" smtClean="0">
                <a:latin typeface="Cambria"/>
                <a:cs typeface="Cambria"/>
              </a:rPr>
              <a:t>Ειδικές Μέθοδοι</a:t>
            </a:r>
            <a:endParaRPr lang="en-US" sz="2400" b="1" dirty="0">
              <a:latin typeface="Cambria"/>
              <a:cs typeface="Cambria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26141" y="1064415"/>
            <a:ext cx="7691719" cy="5094338"/>
          </a:xfrm>
        </p:spPr>
        <p:txBody>
          <a:bodyPr/>
          <a:lstStyle/>
          <a:p>
            <a:pPr lvl="0"/>
            <a:r>
              <a:rPr lang="el-GR" sz="2000" b="1" dirty="0">
                <a:latin typeface="Cambria"/>
                <a:cs typeface="Cambria"/>
              </a:rPr>
              <a:t>Easy-Titer® IgG and IgM Assay Kits</a:t>
            </a:r>
          </a:p>
          <a:p>
            <a:pPr marL="0" indent="0">
              <a:buNone/>
            </a:pPr>
            <a:r>
              <a:rPr lang="el-GR" sz="2000" dirty="0" smtClean="0">
                <a:latin typeface="Cambria"/>
                <a:cs typeface="Cambria"/>
              </a:rPr>
              <a:t>Ποσοτικός προσδιορισμός αντισωμάτων, γλυτώνω χρήση χρωματομετρικών διαδικασιών, διαρκεί 30 </a:t>
            </a:r>
            <a:r>
              <a:rPr lang="en-US" sz="2000" dirty="0" smtClean="0">
                <a:latin typeface="Cambria"/>
                <a:cs typeface="Cambria"/>
              </a:rPr>
              <a:t>min</a:t>
            </a:r>
            <a:endParaRPr lang="el-GR" sz="2000" dirty="0" smtClean="0">
              <a:latin typeface="Cambria"/>
              <a:cs typeface="Cambria"/>
            </a:endParaRPr>
          </a:p>
          <a:p>
            <a:pPr lvl="0"/>
            <a:r>
              <a:rPr lang="el-GR" sz="2000" b="1" dirty="0">
                <a:latin typeface="Cambria"/>
                <a:cs typeface="Cambria"/>
              </a:rPr>
              <a:t>Glycoprotein Carbohydrate Estimation </a:t>
            </a:r>
            <a:r>
              <a:rPr lang="el-GR" sz="2000" b="1" dirty="0" smtClean="0">
                <a:latin typeface="Cambria"/>
                <a:cs typeface="Cambria"/>
              </a:rPr>
              <a:t>Kit</a:t>
            </a:r>
            <a:endParaRPr lang="en-US" sz="2000" b="1" dirty="0">
              <a:latin typeface="Cambria"/>
              <a:cs typeface="Cambria"/>
            </a:endParaRPr>
          </a:p>
          <a:p>
            <a:pPr marL="0" lvl="0" indent="0">
              <a:buNone/>
            </a:pPr>
            <a:r>
              <a:rPr lang="el-GR" sz="2000" dirty="0" smtClean="0">
                <a:latin typeface="Cambria"/>
                <a:cs typeface="Cambria"/>
              </a:rPr>
              <a:t>Προσέγγιση περιεκτικότητας μιας πρωτεϊνης σε υδατάνθρακες</a:t>
            </a:r>
            <a:endParaRPr lang="el-GR" sz="2000" dirty="0">
              <a:latin typeface="Cambria"/>
              <a:cs typeface="Cambria"/>
            </a:endParaRPr>
          </a:p>
          <a:p>
            <a:pPr lvl="0">
              <a:buFont typeface="Wingdings" charset="2"/>
              <a:buChar char="v"/>
            </a:pPr>
            <a:r>
              <a:rPr lang="en-US" sz="2000" b="1" dirty="0" err="1" smtClean="0">
                <a:latin typeface="Cambria"/>
                <a:cs typeface="Cambria"/>
              </a:rPr>
              <a:t>Histidine</a:t>
            </a:r>
            <a:r>
              <a:rPr lang="en-US" sz="2000" b="1" dirty="0">
                <a:latin typeface="Cambria"/>
                <a:cs typeface="Cambria"/>
              </a:rPr>
              <a:t>-Tagged Protein Detection</a:t>
            </a:r>
            <a:endParaRPr lang="el-GR" sz="2000" b="1" dirty="0">
              <a:latin typeface="Cambria"/>
              <a:cs typeface="Cambria"/>
            </a:endParaRPr>
          </a:p>
          <a:p>
            <a:pPr marL="0" indent="0">
              <a:buNone/>
            </a:pPr>
            <a:r>
              <a:rPr lang="el-GR" sz="2000" dirty="0" smtClean="0">
                <a:latin typeface="Cambria"/>
                <a:cs typeface="Cambria"/>
              </a:rPr>
              <a:t>Ανίχνευση ιστιδίνης ή πρωτεϊνών πλούσιες σε ιστιδίνη</a:t>
            </a:r>
          </a:p>
          <a:p>
            <a:endParaRPr lang="el-GR" dirty="0"/>
          </a:p>
          <a:p>
            <a:endParaRPr lang="el-GR" dirty="0" smtClean="0"/>
          </a:p>
          <a:p>
            <a:endParaRPr lang="el-GR" dirty="0"/>
          </a:p>
          <a:p>
            <a:endParaRPr lang="en-US" dirty="0"/>
          </a:p>
        </p:txBody>
      </p:sp>
      <p:pic>
        <p:nvPicPr>
          <p:cNvPr id="4" name="Picture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7938" y="4929918"/>
            <a:ext cx="5486400" cy="176001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31570856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dirty="0">
                <a:latin typeface="Arial"/>
                <a:cs typeface="Arial"/>
              </a:rPr>
              <a:t>Πειραματική Διαδικασία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600" b="1" dirty="0" smtClean="0">
                <a:latin typeface="Arial"/>
                <a:cs typeface="Arial"/>
              </a:rPr>
              <a:t>BSA</a:t>
            </a:r>
            <a:r>
              <a:rPr lang="en-US" sz="2600" b="1" dirty="0">
                <a:latin typeface="Arial"/>
                <a:cs typeface="Arial"/>
              </a:rPr>
              <a:t>(Bovine Serum </a:t>
            </a:r>
            <a:r>
              <a:rPr lang="en-US" sz="2600" b="1" dirty="0" err="1">
                <a:latin typeface="Arial"/>
                <a:cs typeface="Arial"/>
              </a:rPr>
              <a:t>Αlbumin</a:t>
            </a:r>
            <a:r>
              <a:rPr lang="en-US" sz="2600" b="1" dirty="0" smtClean="0">
                <a:latin typeface="Arial"/>
                <a:cs typeface="Arial"/>
              </a:rPr>
              <a:t>)</a:t>
            </a:r>
            <a:endParaRPr lang="el-GR" sz="2600" b="1" dirty="0" smtClean="0">
              <a:latin typeface="Arial"/>
              <a:cs typeface="Arial"/>
            </a:endParaRPr>
          </a:p>
          <a:p>
            <a:r>
              <a:rPr lang="en-GB" sz="2600" b="1" dirty="0" smtClean="0">
                <a:latin typeface="Arial"/>
                <a:cs typeface="Arial"/>
              </a:rPr>
              <a:t>BUFFER                          ¼ </a:t>
            </a:r>
            <a:r>
              <a:rPr lang="en-US" sz="2300" b="1" dirty="0" smtClean="0">
                <a:latin typeface="Arial"/>
                <a:cs typeface="Arial"/>
              </a:rPr>
              <a:t>LYSIS </a:t>
            </a:r>
            <a:r>
              <a:rPr lang="en-US" sz="2300" dirty="0" smtClean="0">
                <a:latin typeface="Arial"/>
                <a:cs typeface="Arial"/>
              </a:rPr>
              <a:t> </a:t>
            </a:r>
          </a:p>
          <a:p>
            <a:pPr marL="0" indent="0">
              <a:buNone/>
            </a:pPr>
            <a:endParaRPr lang="en-US" b="1" dirty="0" smtClean="0">
              <a:latin typeface="Arial"/>
              <a:cs typeface="Arial"/>
            </a:endParaRPr>
          </a:p>
          <a:p>
            <a:pPr marL="0" indent="0">
              <a:buNone/>
            </a:pPr>
            <a:r>
              <a:rPr lang="en-US" dirty="0" smtClean="0">
                <a:latin typeface="Arial"/>
                <a:cs typeface="Arial"/>
              </a:rPr>
              <a:t> </a:t>
            </a:r>
          </a:p>
          <a:p>
            <a:pPr marL="0" indent="0">
              <a:buNone/>
            </a:pPr>
            <a:endParaRPr lang="en-US" dirty="0">
              <a:latin typeface="Arial"/>
              <a:cs typeface="Arial"/>
            </a:endParaRPr>
          </a:p>
          <a:p>
            <a:pPr marL="0" indent="0">
              <a:buNone/>
            </a:pPr>
            <a:r>
              <a:rPr lang="en-US" dirty="0" smtClean="0">
                <a:latin typeface="Arial"/>
                <a:cs typeface="Arial"/>
              </a:rPr>
              <a:t>                                                  ¾  </a:t>
            </a:r>
            <a:r>
              <a:rPr lang="en-US" b="1" dirty="0" smtClean="0">
                <a:latin typeface="Arial"/>
                <a:cs typeface="Arial"/>
              </a:rPr>
              <a:t>PBS</a:t>
            </a:r>
          </a:p>
        </p:txBody>
      </p:sp>
      <p:cxnSp>
        <p:nvCxnSpPr>
          <p:cNvPr id="5" name="Straight Arrow Connector 4"/>
          <p:cNvCxnSpPr/>
          <p:nvPr/>
        </p:nvCxnSpPr>
        <p:spPr>
          <a:xfrm>
            <a:off x="2797072" y="2612275"/>
            <a:ext cx="2012180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" name="Straight Arrow Connector 5"/>
          <p:cNvCxnSpPr/>
          <p:nvPr/>
        </p:nvCxnSpPr>
        <p:spPr>
          <a:xfrm>
            <a:off x="2797072" y="2612275"/>
            <a:ext cx="2012180" cy="2424654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Title 1"/>
          <p:cNvSpPr txBox="1">
            <a:spLocks/>
          </p:cNvSpPr>
          <p:nvPr/>
        </p:nvSpPr>
        <p:spPr>
          <a:xfrm>
            <a:off x="4809252" y="2225952"/>
            <a:ext cx="4334748" cy="240801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54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marL="342900" indent="-342900" algn="l">
              <a:buFont typeface="Arial"/>
              <a:buChar char="•"/>
            </a:pPr>
            <a:r>
              <a:rPr lang="el-GR" sz="2000" dirty="0">
                <a:latin typeface="Arial"/>
                <a:cs typeface="Arial"/>
              </a:rPr>
              <a:t>Σαπούνι</a:t>
            </a:r>
            <a:endParaRPr lang="en-US" sz="2000" dirty="0">
              <a:latin typeface="Arial"/>
              <a:cs typeface="Arial"/>
            </a:endParaRPr>
          </a:p>
          <a:p>
            <a:pPr algn="l">
              <a:buFont typeface="Arial"/>
              <a:buChar char="•"/>
            </a:pPr>
            <a:r>
              <a:rPr lang="en-GB" sz="2000" dirty="0" smtClean="0">
                <a:latin typeface="Arial"/>
                <a:cs typeface="Arial"/>
              </a:rPr>
              <a:t>    </a:t>
            </a:r>
            <a:r>
              <a:rPr lang="el-GR" sz="2000" dirty="0" smtClean="0">
                <a:latin typeface="Arial"/>
                <a:cs typeface="Arial"/>
              </a:rPr>
              <a:t>PI </a:t>
            </a:r>
            <a:r>
              <a:rPr lang="el-GR" sz="2000" dirty="0">
                <a:latin typeface="Arial"/>
                <a:cs typeface="Arial"/>
              </a:rPr>
              <a:t>(Phosphatase Inhibitor)</a:t>
            </a:r>
            <a:endParaRPr lang="en-GB" sz="2000" dirty="0">
              <a:latin typeface="Arial"/>
              <a:cs typeface="Arial"/>
            </a:endParaRPr>
          </a:p>
          <a:p>
            <a:pPr algn="l">
              <a:buFont typeface="Arial"/>
              <a:buChar char="•"/>
            </a:pPr>
            <a:r>
              <a:rPr lang="en-GB" sz="2000" dirty="0" smtClean="0">
                <a:latin typeface="Arial"/>
                <a:cs typeface="Arial"/>
              </a:rPr>
              <a:t>    </a:t>
            </a:r>
            <a:r>
              <a:rPr lang="el-GR" sz="2000" dirty="0" smtClean="0">
                <a:latin typeface="Arial"/>
                <a:cs typeface="Arial"/>
              </a:rPr>
              <a:t>PMSF </a:t>
            </a:r>
            <a:r>
              <a:rPr lang="el-GR" sz="2000" dirty="0">
                <a:latin typeface="Arial"/>
                <a:cs typeface="Arial"/>
              </a:rPr>
              <a:t>(PhenylMethaneSulfonylFluoride)</a:t>
            </a:r>
            <a:endParaRPr lang="en-US" sz="2000" dirty="0"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7567742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dirty="0" smtClean="0">
                <a:latin typeface="Arial"/>
                <a:cs typeface="Arial"/>
              </a:rPr>
              <a:t>Πειραματική Διαδικασία</a:t>
            </a:r>
            <a:endParaRPr lang="en-US" dirty="0">
              <a:latin typeface="Arial"/>
              <a:cs typeface="Arial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2773768" y="2391231"/>
            <a:ext cx="1641139" cy="841867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2/3</a:t>
            </a:r>
          </a:p>
          <a:p>
            <a:pPr algn="ctr"/>
            <a:r>
              <a:rPr lang="en-US" dirty="0"/>
              <a:t>m</a:t>
            </a:r>
            <a:r>
              <a:rPr lang="en-US" dirty="0" smtClean="0"/>
              <a:t>g/ml</a:t>
            </a:r>
          </a:p>
          <a:p>
            <a:pPr algn="ctr"/>
            <a:r>
              <a:rPr lang="en-US" dirty="0" smtClean="0"/>
              <a:t>BUF</a:t>
            </a:r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6107892" y="2376368"/>
            <a:ext cx="1641139" cy="841867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2/9</a:t>
            </a:r>
          </a:p>
          <a:p>
            <a:pPr algn="ctr"/>
            <a:r>
              <a:rPr lang="en-US" dirty="0"/>
              <a:t>m</a:t>
            </a:r>
            <a:r>
              <a:rPr lang="en-US" dirty="0" smtClean="0"/>
              <a:t>g/ml</a:t>
            </a:r>
          </a:p>
          <a:p>
            <a:pPr algn="ctr"/>
            <a:r>
              <a:rPr lang="en-US" dirty="0" smtClean="0"/>
              <a:t>BUF</a:t>
            </a:r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>
            <a:off x="372353" y="4731281"/>
            <a:ext cx="1641139" cy="841867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2/27</a:t>
            </a:r>
          </a:p>
          <a:p>
            <a:pPr algn="ctr"/>
            <a:r>
              <a:rPr lang="en-US" dirty="0"/>
              <a:t>m</a:t>
            </a:r>
            <a:r>
              <a:rPr lang="en-US" dirty="0" smtClean="0"/>
              <a:t>g/ml</a:t>
            </a:r>
          </a:p>
          <a:p>
            <a:pPr algn="ctr"/>
            <a:r>
              <a:rPr lang="en-US" dirty="0" smtClean="0"/>
              <a:t>BUF</a:t>
            </a:r>
            <a:endParaRPr lang="en-US" dirty="0"/>
          </a:p>
        </p:txBody>
      </p:sp>
      <p:sp>
        <p:nvSpPr>
          <p:cNvPr id="12" name="Oval 11"/>
          <p:cNvSpPr/>
          <p:nvPr/>
        </p:nvSpPr>
        <p:spPr>
          <a:xfrm>
            <a:off x="1737238" y="2640936"/>
            <a:ext cx="385312" cy="38526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3700952" y="4748720"/>
            <a:ext cx="1641139" cy="841867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2/81</a:t>
            </a:r>
          </a:p>
          <a:p>
            <a:pPr algn="ctr"/>
            <a:r>
              <a:rPr lang="en-US" dirty="0"/>
              <a:t>m</a:t>
            </a:r>
            <a:r>
              <a:rPr lang="en-US" dirty="0" smtClean="0"/>
              <a:t>g/ml</a:t>
            </a:r>
          </a:p>
          <a:p>
            <a:pPr algn="ctr"/>
            <a:r>
              <a:rPr lang="en-US" dirty="0" smtClean="0"/>
              <a:t>BUF</a:t>
            </a:r>
            <a:endParaRPr lang="en-US" dirty="0"/>
          </a:p>
        </p:txBody>
      </p:sp>
      <p:sp>
        <p:nvSpPr>
          <p:cNvPr id="14" name="Rectangle 13"/>
          <p:cNvSpPr/>
          <p:nvPr/>
        </p:nvSpPr>
        <p:spPr>
          <a:xfrm>
            <a:off x="7029839" y="4731281"/>
            <a:ext cx="1641139" cy="841867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2/243</a:t>
            </a:r>
          </a:p>
          <a:p>
            <a:pPr algn="ctr"/>
            <a:r>
              <a:rPr lang="en-US" dirty="0"/>
              <a:t>m</a:t>
            </a:r>
            <a:r>
              <a:rPr lang="en-US" dirty="0" smtClean="0"/>
              <a:t>g/ml</a:t>
            </a:r>
          </a:p>
          <a:p>
            <a:pPr algn="ctr"/>
            <a:r>
              <a:rPr lang="en-US" dirty="0" smtClean="0"/>
              <a:t>BUF</a:t>
            </a:r>
            <a:endParaRPr lang="en-US" dirty="0"/>
          </a:p>
        </p:txBody>
      </p:sp>
      <p:sp>
        <p:nvSpPr>
          <p:cNvPr id="15" name="Oval 14"/>
          <p:cNvSpPr/>
          <p:nvPr/>
        </p:nvSpPr>
        <p:spPr>
          <a:xfrm>
            <a:off x="5071362" y="2597536"/>
            <a:ext cx="385312" cy="38526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6" name="Oval 15"/>
          <p:cNvSpPr/>
          <p:nvPr/>
        </p:nvSpPr>
        <p:spPr>
          <a:xfrm>
            <a:off x="2664710" y="4993869"/>
            <a:ext cx="385312" cy="38526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" name="Oval 16"/>
          <p:cNvSpPr/>
          <p:nvPr/>
        </p:nvSpPr>
        <p:spPr>
          <a:xfrm>
            <a:off x="5993309" y="4993869"/>
            <a:ext cx="385312" cy="38526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Oval 17"/>
          <p:cNvSpPr/>
          <p:nvPr/>
        </p:nvSpPr>
        <p:spPr>
          <a:xfrm>
            <a:off x="8415176" y="2597536"/>
            <a:ext cx="385312" cy="38526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20" name="Straight Arrow Connector 19"/>
          <p:cNvCxnSpPr/>
          <p:nvPr/>
        </p:nvCxnSpPr>
        <p:spPr>
          <a:xfrm>
            <a:off x="1086020" y="2797302"/>
            <a:ext cx="651218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/>
          <p:cNvCxnSpPr/>
          <p:nvPr/>
        </p:nvCxnSpPr>
        <p:spPr>
          <a:xfrm>
            <a:off x="4414907" y="2797302"/>
            <a:ext cx="651218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/>
          <p:nvPr/>
        </p:nvCxnSpPr>
        <p:spPr>
          <a:xfrm>
            <a:off x="2122550" y="2812165"/>
            <a:ext cx="651218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/>
          <p:nvPr/>
        </p:nvCxnSpPr>
        <p:spPr>
          <a:xfrm>
            <a:off x="5456674" y="2797302"/>
            <a:ext cx="651218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/>
          <p:cNvCxnSpPr/>
          <p:nvPr/>
        </p:nvCxnSpPr>
        <p:spPr>
          <a:xfrm>
            <a:off x="7749031" y="2797302"/>
            <a:ext cx="651218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>
            <a:stCxn id="18" idx="6"/>
          </p:cNvCxnSpPr>
          <p:nvPr/>
        </p:nvCxnSpPr>
        <p:spPr>
          <a:xfrm>
            <a:off x="8800488" y="2790166"/>
            <a:ext cx="343512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/>
          <p:cNvCxnSpPr/>
          <p:nvPr/>
        </p:nvCxnSpPr>
        <p:spPr>
          <a:xfrm>
            <a:off x="0" y="5169654"/>
            <a:ext cx="355893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/>
          <p:cNvCxnSpPr/>
          <p:nvPr/>
        </p:nvCxnSpPr>
        <p:spPr>
          <a:xfrm>
            <a:off x="2013492" y="5169654"/>
            <a:ext cx="651218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/>
          <p:cNvCxnSpPr/>
          <p:nvPr/>
        </p:nvCxnSpPr>
        <p:spPr>
          <a:xfrm>
            <a:off x="3049734" y="5169654"/>
            <a:ext cx="651218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/>
          <p:cNvCxnSpPr/>
          <p:nvPr/>
        </p:nvCxnSpPr>
        <p:spPr>
          <a:xfrm>
            <a:off x="5342091" y="5169654"/>
            <a:ext cx="651218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0" name="Straight Arrow Connector 29"/>
          <p:cNvCxnSpPr/>
          <p:nvPr/>
        </p:nvCxnSpPr>
        <p:spPr>
          <a:xfrm>
            <a:off x="6378621" y="5169654"/>
            <a:ext cx="651218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3" name="Straight Arrow Connector 32"/>
          <p:cNvCxnSpPr/>
          <p:nvPr/>
        </p:nvCxnSpPr>
        <p:spPr>
          <a:xfrm>
            <a:off x="1906690" y="1947434"/>
            <a:ext cx="0" cy="624211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5" name="Straight Arrow Connector 34"/>
          <p:cNvCxnSpPr/>
          <p:nvPr/>
        </p:nvCxnSpPr>
        <p:spPr>
          <a:xfrm>
            <a:off x="5278132" y="2104310"/>
            <a:ext cx="0" cy="467335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6" name="Straight Arrow Connector 35"/>
          <p:cNvCxnSpPr/>
          <p:nvPr/>
        </p:nvCxnSpPr>
        <p:spPr>
          <a:xfrm>
            <a:off x="8615305" y="1827311"/>
            <a:ext cx="0" cy="744334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7" name="Straight Arrow Connector 36"/>
          <p:cNvCxnSpPr/>
          <p:nvPr/>
        </p:nvCxnSpPr>
        <p:spPr>
          <a:xfrm>
            <a:off x="2858161" y="4369658"/>
            <a:ext cx="0" cy="624211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8" name="Straight Arrow Connector 37"/>
          <p:cNvCxnSpPr/>
          <p:nvPr/>
        </p:nvCxnSpPr>
        <p:spPr>
          <a:xfrm>
            <a:off x="6195333" y="4369658"/>
            <a:ext cx="0" cy="624211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0" name="Elbow Connector 39"/>
          <p:cNvCxnSpPr/>
          <p:nvPr/>
        </p:nvCxnSpPr>
        <p:spPr>
          <a:xfrm>
            <a:off x="4414907" y="3100037"/>
            <a:ext cx="464292" cy="399983"/>
          </a:xfrm>
          <a:prstGeom prst="bentConnector3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1" name="Elbow Connector 40"/>
          <p:cNvCxnSpPr/>
          <p:nvPr/>
        </p:nvCxnSpPr>
        <p:spPr>
          <a:xfrm>
            <a:off x="7740601" y="3100037"/>
            <a:ext cx="464292" cy="399983"/>
          </a:xfrm>
          <a:prstGeom prst="bentConnector3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2" name="Elbow Connector 41"/>
          <p:cNvCxnSpPr/>
          <p:nvPr/>
        </p:nvCxnSpPr>
        <p:spPr>
          <a:xfrm>
            <a:off x="2013492" y="5390595"/>
            <a:ext cx="464292" cy="399983"/>
          </a:xfrm>
          <a:prstGeom prst="bentConnector3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3" name="Elbow Connector 42"/>
          <p:cNvCxnSpPr/>
          <p:nvPr/>
        </p:nvCxnSpPr>
        <p:spPr>
          <a:xfrm>
            <a:off x="5342091" y="5413331"/>
            <a:ext cx="464292" cy="399983"/>
          </a:xfrm>
          <a:prstGeom prst="bentConnector3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4" name="Elbow Connector 43"/>
          <p:cNvCxnSpPr/>
          <p:nvPr/>
        </p:nvCxnSpPr>
        <p:spPr>
          <a:xfrm>
            <a:off x="8615305" y="5413331"/>
            <a:ext cx="464292" cy="399983"/>
          </a:xfrm>
          <a:prstGeom prst="bentConnector3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7" name="Straight Arrow Connector 46"/>
          <p:cNvCxnSpPr/>
          <p:nvPr/>
        </p:nvCxnSpPr>
        <p:spPr>
          <a:xfrm flipV="1">
            <a:off x="1942804" y="2982797"/>
            <a:ext cx="0" cy="517223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0" name="Rounded Rectangle 49"/>
          <p:cNvSpPr/>
          <p:nvPr/>
        </p:nvSpPr>
        <p:spPr>
          <a:xfrm>
            <a:off x="171249" y="2197414"/>
            <a:ext cx="914771" cy="1035684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12</a:t>
            </a:r>
            <a:r>
              <a:rPr lang="el-GR" dirty="0" smtClean="0"/>
              <a:t>μ</a:t>
            </a:r>
            <a:r>
              <a:rPr lang="en-US" dirty="0" smtClean="0"/>
              <a:t>l</a:t>
            </a:r>
          </a:p>
          <a:p>
            <a:pPr algn="ctr"/>
            <a:r>
              <a:rPr lang="en-US" dirty="0" smtClean="0"/>
              <a:t>BSA</a:t>
            </a:r>
          </a:p>
          <a:p>
            <a:pPr algn="ctr"/>
            <a:r>
              <a:rPr lang="en-US" dirty="0" smtClean="0"/>
              <a:t>(PBS)</a:t>
            </a:r>
            <a:endParaRPr lang="en-US" dirty="0"/>
          </a:p>
        </p:txBody>
      </p:sp>
      <p:sp>
        <p:nvSpPr>
          <p:cNvPr id="51" name="Rounded Rectangle 50"/>
          <p:cNvSpPr/>
          <p:nvPr/>
        </p:nvSpPr>
        <p:spPr>
          <a:xfrm>
            <a:off x="1449304" y="1457979"/>
            <a:ext cx="914771" cy="775698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9</a:t>
            </a:r>
            <a:r>
              <a:rPr lang="el-GR" dirty="0" smtClean="0"/>
              <a:t>μ</a:t>
            </a:r>
            <a:r>
              <a:rPr lang="en-US" dirty="0" smtClean="0"/>
              <a:t>l</a:t>
            </a:r>
          </a:p>
          <a:p>
            <a:pPr algn="ctr"/>
            <a:r>
              <a:rPr lang="en-US" dirty="0" err="1" smtClean="0"/>
              <a:t>lysis</a:t>
            </a:r>
            <a:endParaRPr lang="en-US" dirty="0"/>
          </a:p>
        </p:txBody>
      </p:sp>
      <p:sp>
        <p:nvSpPr>
          <p:cNvPr id="52" name="Rounded Rectangle 51"/>
          <p:cNvSpPr/>
          <p:nvPr/>
        </p:nvSpPr>
        <p:spPr>
          <a:xfrm>
            <a:off x="1485418" y="3398776"/>
            <a:ext cx="914771" cy="724942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15</a:t>
            </a:r>
            <a:r>
              <a:rPr lang="el-GR" dirty="0" smtClean="0"/>
              <a:t>μ</a:t>
            </a:r>
            <a:r>
              <a:rPr lang="en-US" dirty="0" smtClean="0"/>
              <a:t>l</a:t>
            </a:r>
          </a:p>
          <a:p>
            <a:pPr algn="ctr"/>
            <a:r>
              <a:rPr lang="en-US" dirty="0" smtClean="0"/>
              <a:t>PBS</a:t>
            </a:r>
            <a:endParaRPr lang="en-US" dirty="0"/>
          </a:p>
        </p:txBody>
      </p:sp>
      <p:sp>
        <p:nvSpPr>
          <p:cNvPr id="85" name="TextBox 84"/>
          <p:cNvSpPr txBox="1"/>
          <p:nvPr/>
        </p:nvSpPr>
        <p:spPr>
          <a:xfrm>
            <a:off x="1241557" y="6023145"/>
            <a:ext cx="15412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3</a:t>
            </a:r>
            <a:r>
              <a:rPr lang="en-GB" dirty="0" smtClean="0"/>
              <a:t>-fold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2932457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dirty="0" smtClean="0">
                <a:latin typeface="Arial"/>
                <a:cs typeface="Arial"/>
              </a:rPr>
              <a:t>Πειραματική Διαδικασία</a:t>
            </a:r>
            <a:endParaRPr lang="en-US" dirty="0">
              <a:latin typeface="Arial"/>
              <a:cs typeface="Arial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2773768" y="2391231"/>
            <a:ext cx="1641139" cy="841867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2/3</a:t>
            </a:r>
          </a:p>
          <a:p>
            <a:pPr algn="ctr"/>
            <a:r>
              <a:rPr lang="en-US" dirty="0"/>
              <a:t>m</a:t>
            </a:r>
            <a:r>
              <a:rPr lang="en-US" dirty="0" smtClean="0"/>
              <a:t>g/ml</a:t>
            </a:r>
          </a:p>
          <a:p>
            <a:pPr algn="ctr"/>
            <a:r>
              <a:rPr lang="en-US" dirty="0" smtClean="0"/>
              <a:t>BUF</a:t>
            </a:r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6107892" y="2376368"/>
            <a:ext cx="1641139" cy="841867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2/9</a:t>
            </a:r>
          </a:p>
          <a:p>
            <a:pPr algn="ctr"/>
            <a:r>
              <a:rPr lang="en-US" dirty="0"/>
              <a:t>m</a:t>
            </a:r>
            <a:r>
              <a:rPr lang="en-US" dirty="0" smtClean="0"/>
              <a:t>g/ml</a:t>
            </a:r>
          </a:p>
          <a:p>
            <a:pPr algn="ctr"/>
            <a:r>
              <a:rPr lang="en-US" dirty="0" smtClean="0"/>
              <a:t>BUF</a:t>
            </a:r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>
            <a:off x="372353" y="4731281"/>
            <a:ext cx="1641139" cy="841867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2/27</a:t>
            </a:r>
          </a:p>
          <a:p>
            <a:pPr algn="ctr"/>
            <a:r>
              <a:rPr lang="en-US" dirty="0"/>
              <a:t>m</a:t>
            </a:r>
            <a:r>
              <a:rPr lang="en-US" dirty="0" smtClean="0"/>
              <a:t>g/ml</a:t>
            </a:r>
          </a:p>
          <a:p>
            <a:pPr algn="ctr"/>
            <a:r>
              <a:rPr lang="en-US" dirty="0" smtClean="0"/>
              <a:t>BUF</a:t>
            </a:r>
            <a:endParaRPr lang="en-US" dirty="0"/>
          </a:p>
        </p:txBody>
      </p:sp>
      <p:sp>
        <p:nvSpPr>
          <p:cNvPr id="12" name="Oval 11"/>
          <p:cNvSpPr/>
          <p:nvPr/>
        </p:nvSpPr>
        <p:spPr>
          <a:xfrm>
            <a:off x="1737238" y="2640936"/>
            <a:ext cx="385312" cy="38526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3700952" y="4748720"/>
            <a:ext cx="1641139" cy="841867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2/81</a:t>
            </a:r>
          </a:p>
          <a:p>
            <a:pPr algn="ctr"/>
            <a:r>
              <a:rPr lang="en-US" dirty="0"/>
              <a:t>m</a:t>
            </a:r>
            <a:r>
              <a:rPr lang="en-US" dirty="0" smtClean="0"/>
              <a:t>g/ml</a:t>
            </a:r>
          </a:p>
          <a:p>
            <a:pPr algn="ctr"/>
            <a:r>
              <a:rPr lang="en-US" dirty="0" smtClean="0"/>
              <a:t>BUF</a:t>
            </a:r>
            <a:endParaRPr lang="en-US" dirty="0"/>
          </a:p>
        </p:txBody>
      </p:sp>
      <p:sp>
        <p:nvSpPr>
          <p:cNvPr id="14" name="Rectangle 13"/>
          <p:cNvSpPr/>
          <p:nvPr/>
        </p:nvSpPr>
        <p:spPr>
          <a:xfrm>
            <a:off x="7029839" y="4731281"/>
            <a:ext cx="1641139" cy="841867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2/243</a:t>
            </a:r>
          </a:p>
          <a:p>
            <a:pPr algn="ctr"/>
            <a:r>
              <a:rPr lang="en-US" dirty="0"/>
              <a:t>m</a:t>
            </a:r>
            <a:r>
              <a:rPr lang="en-US" dirty="0" smtClean="0"/>
              <a:t>g/ml</a:t>
            </a:r>
          </a:p>
          <a:p>
            <a:pPr algn="ctr"/>
            <a:r>
              <a:rPr lang="en-US" dirty="0" smtClean="0"/>
              <a:t>BUF</a:t>
            </a:r>
            <a:endParaRPr lang="en-US" dirty="0"/>
          </a:p>
        </p:txBody>
      </p:sp>
      <p:sp>
        <p:nvSpPr>
          <p:cNvPr id="15" name="Oval 14"/>
          <p:cNvSpPr/>
          <p:nvPr/>
        </p:nvSpPr>
        <p:spPr>
          <a:xfrm>
            <a:off x="5071362" y="2597536"/>
            <a:ext cx="385312" cy="38526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6" name="Oval 15"/>
          <p:cNvSpPr/>
          <p:nvPr/>
        </p:nvSpPr>
        <p:spPr>
          <a:xfrm>
            <a:off x="2664710" y="4993869"/>
            <a:ext cx="385312" cy="38526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" name="Oval 16"/>
          <p:cNvSpPr/>
          <p:nvPr/>
        </p:nvSpPr>
        <p:spPr>
          <a:xfrm>
            <a:off x="5993309" y="4993869"/>
            <a:ext cx="385312" cy="38526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Oval 17"/>
          <p:cNvSpPr/>
          <p:nvPr/>
        </p:nvSpPr>
        <p:spPr>
          <a:xfrm>
            <a:off x="8415176" y="2597536"/>
            <a:ext cx="385312" cy="38526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20" name="Straight Arrow Connector 19"/>
          <p:cNvCxnSpPr/>
          <p:nvPr/>
        </p:nvCxnSpPr>
        <p:spPr>
          <a:xfrm>
            <a:off x="1086020" y="2797302"/>
            <a:ext cx="651218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/>
          <p:cNvCxnSpPr/>
          <p:nvPr/>
        </p:nvCxnSpPr>
        <p:spPr>
          <a:xfrm>
            <a:off x="4414907" y="2797302"/>
            <a:ext cx="651218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/>
          <p:nvPr/>
        </p:nvCxnSpPr>
        <p:spPr>
          <a:xfrm>
            <a:off x="2122550" y="2812165"/>
            <a:ext cx="651218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/>
          <p:nvPr/>
        </p:nvCxnSpPr>
        <p:spPr>
          <a:xfrm>
            <a:off x="5456674" y="2797302"/>
            <a:ext cx="651218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/>
          <p:cNvCxnSpPr/>
          <p:nvPr/>
        </p:nvCxnSpPr>
        <p:spPr>
          <a:xfrm>
            <a:off x="7749031" y="2797302"/>
            <a:ext cx="651218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>
            <a:stCxn id="18" idx="6"/>
          </p:cNvCxnSpPr>
          <p:nvPr/>
        </p:nvCxnSpPr>
        <p:spPr>
          <a:xfrm>
            <a:off x="8800488" y="2790166"/>
            <a:ext cx="343512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/>
          <p:cNvCxnSpPr/>
          <p:nvPr/>
        </p:nvCxnSpPr>
        <p:spPr>
          <a:xfrm>
            <a:off x="0" y="5169654"/>
            <a:ext cx="355893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/>
          <p:cNvCxnSpPr/>
          <p:nvPr/>
        </p:nvCxnSpPr>
        <p:spPr>
          <a:xfrm>
            <a:off x="2013492" y="5169654"/>
            <a:ext cx="651218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/>
          <p:cNvCxnSpPr/>
          <p:nvPr/>
        </p:nvCxnSpPr>
        <p:spPr>
          <a:xfrm>
            <a:off x="3049734" y="5169654"/>
            <a:ext cx="651218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/>
          <p:cNvCxnSpPr/>
          <p:nvPr/>
        </p:nvCxnSpPr>
        <p:spPr>
          <a:xfrm>
            <a:off x="5342091" y="5169654"/>
            <a:ext cx="651218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0" name="Straight Arrow Connector 29"/>
          <p:cNvCxnSpPr/>
          <p:nvPr/>
        </p:nvCxnSpPr>
        <p:spPr>
          <a:xfrm>
            <a:off x="6378621" y="5169654"/>
            <a:ext cx="651218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3" name="Straight Arrow Connector 32"/>
          <p:cNvCxnSpPr/>
          <p:nvPr/>
        </p:nvCxnSpPr>
        <p:spPr>
          <a:xfrm>
            <a:off x="1906690" y="1947434"/>
            <a:ext cx="0" cy="624211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5" name="Straight Arrow Connector 34"/>
          <p:cNvCxnSpPr>
            <a:stCxn id="54" idx="2"/>
          </p:cNvCxnSpPr>
          <p:nvPr/>
        </p:nvCxnSpPr>
        <p:spPr>
          <a:xfrm>
            <a:off x="5278132" y="2104310"/>
            <a:ext cx="0" cy="467335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6" name="Straight Arrow Connector 35"/>
          <p:cNvCxnSpPr>
            <a:stCxn id="56" idx="2"/>
          </p:cNvCxnSpPr>
          <p:nvPr/>
        </p:nvCxnSpPr>
        <p:spPr>
          <a:xfrm>
            <a:off x="8615305" y="2104310"/>
            <a:ext cx="0" cy="467335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7" name="Straight Arrow Connector 36"/>
          <p:cNvCxnSpPr/>
          <p:nvPr/>
        </p:nvCxnSpPr>
        <p:spPr>
          <a:xfrm>
            <a:off x="2858161" y="4369658"/>
            <a:ext cx="0" cy="624211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8" name="Straight Arrow Connector 37"/>
          <p:cNvCxnSpPr/>
          <p:nvPr/>
        </p:nvCxnSpPr>
        <p:spPr>
          <a:xfrm>
            <a:off x="6195333" y="4369658"/>
            <a:ext cx="0" cy="624211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0" name="Elbow Connector 39"/>
          <p:cNvCxnSpPr/>
          <p:nvPr/>
        </p:nvCxnSpPr>
        <p:spPr>
          <a:xfrm>
            <a:off x="4414907" y="3100037"/>
            <a:ext cx="464292" cy="399983"/>
          </a:xfrm>
          <a:prstGeom prst="bentConnector3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1" name="Elbow Connector 40"/>
          <p:cNvCxnSpPr/>
          <p:nvPr/>
        </p:nvCxnSpPr>
        <p:spPr>
          <a:xfrm>
            <a:off x="7740601" y="3100037"/>
            <a:ext cx="464292" cy="399983"/>
          </a:xfrm>
          <a:prstGeom prst="bentConnector3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2" name="Elbow Connector 41"/>
          <p:cNvCxnSpPr/>
          <p:nvPr/>
        </p:nvCxnSpPr>
        <p:spPr>
          <a:xfrm>
            <a:off x="2013492" y="5390595"/>
            <a:ext cx="464292" cy="399983"/>
          </a:xfrm>
          <a:prstGeom prst="bentConnector3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3" name="Elbow Connector 42"/>
          <p:cNvCxnSpPr/>
          <p:nvPr/>
        </p:nvCxnSpPr>
        <p:spPr>
          <a:xfrm>
            <a:off x="5342091" y="5413331"/>
            <a:ext cx="464292" cy="399983"/>
          </a:xfrm>
          <a:prstGeom prst="bentConnector3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4" name="Elbow Connector 43"/>
          <p:cNvCxnSpPr/>
          <p:nvPr/>
        </p:nvCxnSpPr>
        <p:spPr>
          <a:xfrm>
            <a:off x="8615305" y="5413331"/>
            <a:ext cx="464292" cy="399983"/>
          </a:xfrm>
          <a:prstGeom prst="bentConnector3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7" name="Straight Arrow Connector 46"/>
          <p:cNvCxnSpPr/>
          <p:nvPr/>
        </p:nvCxnSpPr>
        <p:spPr>
          <a:xfrm flipV="1">
            <a:off x="1942804" y="2982797"/>
            <a:ext cx="0" cy="517223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0" name="Rounded Rectangle 49"/>
          <p:cNvSpPr/>
          <p:nvPr/>
        </p:nvSpPr>
        <p:spPr>
          <a:xfrm>
            <a:off x="171249" y="2197414"/>
            <a:ext cx="914771" cy="1035684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12</a:t>
            </a:r>
            <a:r>
              <a:rPr lang="el-GR" dirty="0" smtClean="0"/>
              <a:t>μ</a:t>
            </a:r>
            <a:r>
              <a:rPr lang="en-US" dirty="0" smtClean="0"/>
              <a:t>l</a:t>
            </a:r>
          </a:p>
          <a:p>
            <a:pPr algn="ctr"/>
            <a:r>
              <a:rPr lang="en-US" dirty="0" smtClean="0"/>
              <a:t>BSA</a:t>
            </a:r>
          </a:p>
          <a:p>
            <a:pPr algn="ctr"/>
            <a:r>
              <a:rPr lang="en-US" dirty="0" smtClean="0"/>
              <a:t>(PBS)</a:t>
            </a:r>
            <a:endParaRPr lang="en-US" dirty="0"/>
          </a:p>
        </p:txBody>
      </p:sp>
      <p:sp>
        <p:nvSpPr>
          <p:cNvPr id="51" name="Rounded Rectangle 50"/>
          <p:cNvSpPr/>
          <p:nvPr/>
        </p:nvSpPr>
        <p:spPr>
          <a:xfrm>
            <a:off x="1449304" y="1457979"/>
            <a:ext cx="914771" cy="775698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9</a:t>
            </a:r>
            <a:r>
              <a:rPr lang="el-GR" dirty="0" smtClean="0"/>
              <a:t>μ</a:t>
            </a:r>
            <a:r>
              <a:rPr lang="en-US" dirty="0" smtClean="0"/>
              <a:t>l</a:t>
            </a:r>
          </a:p>
          <a:p>
            <a:pPr algn="ctr"/>
            <a:r>
              <a:rPr lang="en-US" dirty="0" err="1" smtClean="0"/>
              <a:t>lysis</a:t>
            </a:r>
            <a:endParaRPr lang="en-US" dirty="0"/>
          </a:p>
        </p:txBody>
      </p:sp>
      <p:sp>
        <p:nvSpPr>
          <p:cNvPr id="52" name="Rounded Rectangle 51"/>
          <p:cNvSpPr/>
          <p:nvPr/>
        </p:nvSpPr>
        <p:spPr>
          <a:xfrm>
            <a:off x="1485418" y="3398776"/>
            <a:ext cx="914771" cy="724942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15</a:t>
            </a:r>
            <a:r>
              <a:rPr lang="el-GR" dirty="0" smtClean="0"/>
              <a:t>μ</a:t>
            </a:r>
            <a:r>
              <a:rPr lang="en-US" dirty="0" smtClean="0"/>
              <a:t>l</a:t>
            </a:r>
          </a:p>
          <a:p>
            <a:pPr algn="ctr"/>
            <a:r>
              <a:rPr lang="en-US" dirty="0" smtClean="0"/>
              <a:t>PBS</a:t>
            </a:r>
            <a:endParaRPr lang="en-US" dirty="0"/>
          </a:p>
        </p:txBody>
      </p:sp>
      <p:sp>
        <p:nvSpPr>
          <p:cNvPr id="53" name="TextBox 52"/>
          <p:cNvSpPr txBox="1"/>
          <p:nvPr/>
        </p:nvSpPr>
        <p:spPr>
          <a:xfrm>
            <a:off x="6819835" y="2104310"/>
            <a:ext cx="4200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36</a:t>
            </a:r>
            <a:endParaRPr lang="en-US" dirty="0"/>
          </a:p>
        </p:txBody>
      </p:sp>
      <p:sp>
        <p:nvSpPr>
          <p:cNvPr id="54" name="TextBox 53"/>
          <p:cNvSpPr txBox="1"/>
          <p:nvPr/>
        </p:nvSpPr>
        <p:spPr>
          <a:xfrm>
            <a:off x="4948204" y="1457979"/>
            <a:ext cx="65985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24</a:t>
            </a:r>
          </a:p>
          <a:p>
            <a:r>
              <a:rPr lang="en-US" dirty="0" smtClean="0"/>
              <a:t>BUF</a:t>
            </a:r>
            <a:endParaRPr lang="en-US" dirty="0"/>
          </a:p>
        </p:txBody>
      </p:sp>
      <p:sp>
        <p:nvSpPr>
          <p:cNvPr id="56" name="TextBox 55"/>
          <p:cNvSpPr txBox="1"/>
          <p:nvPr/>
        </p:nvSpPr>
        <p:spPr>
          <a:xfrm>
            <a:off x="8285377" y="1457979"/>
            <a:ext cx="65985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20</a:t>
            </a:r>
          </a:p>
          <a:p>
            <a:r>
              <a:rPr lang="en-US" dirty="0" smtClean="0"/>
              <a:t>BUF</a:t>
            </a:r>
            <a:endParaRPr lang="en-US" dirty="0"/>
          </a:p>
        </p:txBody>
      </p:sp>
      <p:sp>
        <p:nvSpPr>
          <p:cNvPr id="58" name="TextBox 57"/>
          <p:cNvSpPr txBox="1"/>
          <p:nvPr/>
        </p:nvSpPr>
        <p:spPr>
          <a:xfrm>
            <a:off x="2528233" y="3800552"/>
            <a:ext cx="65985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20</a:t>
            </a:r>
          </a:p>
          <a:p>
            <a:r>
              <a:rPr lang="en-US" dirty="0" smtClean="0"/>
              <a:t>BUF</a:t>
            </a:r>
            <a:endParaRPr lang="en-US" dirty="0"/>
          </a:p>
        </p:txBody>
      </p:sp>
      <p:sp>
        <p:nvSpPr>
          <p:cNvPr id="59" name="TextBox 58"/>
          <p:cNvSpPr txBox="1"/>
          <p:nvPr/>
        </p:nvSpPr>
        <p:spPr>
          <a:xfrm>
            <a:off x="5865405" y="3723327"/>
            <a:ext cx="65985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18</a:t>
            </a:r>
          </a:p>
          <a:p>
            <a:r>
              <a:rPr lang="en-US" dirty="0" smtClean="0"/>
              <a:t>BUF</a:t>
            </a:r>
            <a:endParaRPr lang="en-US" dirty="0"/>
          </a:p>
        </p:txBody>
      </p:sp>
      <p:sp>
        <p:nvSpPr>
          <p:cNvPr id="60" name="TextBox 59"/>
          <p:cNvSpPr txBox="1"/>
          <p:nvPr/>
        </p:nvSpPr>
        <p:spPr>
          <a:xfrm>
            <a:off x="3595715" y="2049011"/>
            <a:ext cx="4200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36</a:t>
            </a:r>
            <a:endParaRPr lang="en-US" dirty="0"/>
          </a:p>
        </p:txBody>
      </p:sp>
      <p:sp>
        <p:nvSpPr>
          <p:cNvPr id="61" name="TextBox 60"/>
          <p:cNvSpPr txBox="1"/>
          <p:nvPr/>
        </p:nvSpPr>
        <p:spPr>
          <a:xfrm>
            <a:off x="1029297" y="4379388"/>
            <a:ext cx="4200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30</a:t>
            </a:r>
            <a:endParaRPr lang="en-US" dirty="0"/>
          </a:p>
        </p:txBody>
      </p:sp>
      <p:sp>
        <p:nvSpPr>
          <p:cNvPr id="62" name="TextBox 61"/>
          <p:cNvSpPr txBox="1"/>
          <p:nvPr/>
        </p:nvSpPr>
        <p:spPr>
          <a:xfrm>
            <a:off x="4313832" y="4432614"/>
            <a:ext cx="4200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30</a:t>
            </a:r>
            <a:endParaRPr lang="en-US" dirty="0"/>
          </a:p>
        </p:txBody>
      </p:sp>
      <p:sp>
        <p:nvSpPr>
          <p:cNvPr id="63" name="TextBox 62"/>
          <p:cNvSpPr txBox="1"/>
          <p:nvPr/>
        </p:nvSpPr>
        <p:spPr>
          <a:xfrm>
            <a:off x="7740601" y="4407926"/>
            <a:ext cx="4200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27</a:t>
            </a:r>
            <a:endParaRPr lang="en-US" dirty="0"/>
          </a:p>
        </p:txBody>
      </p:sp>
      <p:sp>
        <p:nvSpPr>
          <p:cNvPr id="64" name="TextBox 63"/>
          <p:cNvSpPr txBox="1"/>
          <p:nvPr/>
        </p:nvSpPr>
        <p:spPr>
          <a:xfrm>
            <a:off x="4879199" y="3440721"/>
            <a:ext cx="36770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10</a:t>
            </a:r>
            <a:endParaRPr lang="en-US" sz="1400" dirty="0"/>
          </a:p>
        </p:txBody>
      </p:sp>
      <p:sp>
        <p:nvSpPr>
          <p:cNvPr id="65" name="TextBox 64"/>
          <p:cNvSpPr txBox="1"/>
          <p:nvPr/>
        </p:nvSpPr>
        <p:spPr>
          <a:xfrm>
            <a:off x="8303269" y="3415550"/>
            <a:ext cx="36770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10</a:t>
            </a:r>
            <a:endParaRPr lang="en-US" sz="1400" dirty="0"/>
          </a:p>
        </p:txBody>
      </p:sp>
      <p:sp>
        <p:nvSpPr>
          <p:cNvPr id="67" name="TextBox 66"/>
          <p:cNvSpPr txBox="1"/>
          <p:nvPr/>
        </p:nvSpPr>
        <p:spPr>
          <a:xfrm>
            <a:off x="2490452" y="5813314"/>
            <a:ext cx="36770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10</a:t>
            </a:r>
            <a:endParaRPr lang="en-US" sz="1400" dirty="0"/>
          </a:p>
        </p:txBody>
      </p:sp>
      <p:sp>
        <p:nvSpPr>
          <p:cNvPr id="68" name="TextBox 67"/>
          <p:cNvSpPr txBox="1"/>
          <p:nvPr/>
        </p:nvSpPr>
        <p:spPr>
          <a:xfrm>
            <a:off x="5800398" y="5800619"/>
            <a:ext cx="36770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10</a:t>
            </a:r>
            <a:endParaRPr lang="en-US" sz="1400" dirty="0"/>
          </a:p>
        </p:txBody>
      </p:sp>
      <p:sp>
        <p:nvSpPr>
          <p:cNvPr id="69" name="TextBox 68"/>
          <p:cNvSpPr txBox="1"/>
          <p:nvPr/>
        </p:nvSpPr>
        <p:spPr>
          <a:xfrm>
            <a:off x="8761378" y="5813314"/>
            <a:ext cx="36770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10</a:t>
            </a:r>
            <a:endParaRPr lang="en-US" sz="1400" dirty="0"/>
          </a:p>
        </p:txBody>
      </p:sp>
      <p:sp>
        <p:nvSpPr>
          <p:cNvPr id="70" name="TextBox 69"/>
          <p:cNvSpPr txBox="1"/>
          <p:nvPr/>
        </p:nvSpPr>
        <p:spPr>
          <a:xfrm>
            <a:off x="4695085" y="2511330"/>
            <a:ext cx="4200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12</a:t>
            </a:r>
            <a:endParaRPr lang="en-US" dirty="0"/>
          </a:p>
        </p:txBody>
      </p:sp>
      <p:sp>
        <p:nvSpPr>
          <p:cNvPr id="71" name="TextBox 70"/>
          <p:cNvSpPr txBox="1"/>
          <p:nvPr/>
        </p:nvSpPr>
        <p:spPr>
          <a:xfrm>
            <a:off x="7865370" y="2511330"/>
            <a:ext cx="4200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10</a:t>
            </a:r>
            <a:endParaRPr lang="en-US" dirty="0"/>
          </a:p>
        </p:txBody>
      </p:sp>
      <p:sp>
        <p:nvSpPr>
          <p:cNvPr id="73" name="TextBox 72"/>
          <p:cNvSpPr txBox="1"/>
          <p:nvPr/>
        </p:nvSpPr>
        <p:spPr>
          <a:xfrm>
            <a:off x="2269053" y="4865702"/>
            <a:ext cx="4200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10</a:t>
            </a:r>
            <a:endParaRPr lang="en-US" dirty="0"/>
          </a:p>
        </p:txBody>
      </p:sp>
      <p:sp>
        <p:nvSpPr>
          <p:cNvPr id="74" name="TextBox 73"/>
          <p:cNvSpPr txBox="1"/>
          <p:nvPr/>
        </p:nvSpPr>
        <p:spPr>
          <a:xfrm>
            <a:off x="5498062" y="4865702"/>
            <a:ext cx="3023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9</a:t>
            </a:r>
            <a:endParaRPr lang="en-US" dirty="0"/>
          </a:p>
        </p:txBody>
      </p:sp>
      <p:sp>
        <p:nvSpPr>
          <p:cNvPr id="57" name="TextBox 56"/>
          <p:cNvSpPr txBox="1"/>
          <p:nvPr/>
        </p:nvSpPr>
        <p:spPr>
          <a:xfrm>
            <a:off x="1241557" y="6023145"/>
            <a:ext cx="15412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3</a:t>
            </a:r>
            <a:r>
              <a:rPr lang="en-GB" dirty="0" smtClean="0"/>
              <a:t>-fold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8502674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6141" y="314979"/>
            <a:ext cx="7691719" cy="768109"/>
          </a:xfrm>
        </p:spPr>
        <p:txBody>
          <a:bodyPr/>
          <a:lstStyle/>
          <a:p>
            <a:r>
              <a:rPr lang="el-GR" sz="2400" b="1" dirty="0" smtClean="0">
                <a:latin typeface="Cambria"/>
                <a:cs typeface="Cambria"/>
              </a:rPr>
              <a:t>Βήματα 3-</a:t>
            </a:r>
            <a:r>
              <a:rPr lang="en-US" sz="2400" b="1" dirty="0" smtClean="0">
                <a:latin typeface="Cambria"/>
                <a:cs typeface="Cambria"/>
              </a:rPr>
              <a:t>fold </a:t>
            </a:r>
            <a:r>
              <a:rPr lang="el-GR" sz="2400" b="1" dirty="0" smtClean="0">
                <a:latin typeface="Cambria"/>
                <a:cs typeface="Cambria"/>
              </a:rPr>
              <a:t>αραίωσης</a:t>
            </a:r>
            <a:endParaRPr lang="en-US" sz="2400" b="1" dirty="0">
              <a:latin typeface="Cambria"/>
              <a:cs typeface="Cambria"/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1" y="1586753"/>
            <a:ext cx="9144000" cy="5271247"/>
          </a:xfrm>
        </p:spPr>
        <p:txBody>
          <a:bodyPr/>
          <a:lstStyle/>
          <a:p>
            <a:endParaRPr lang="en-US" dirty="0"/>
          </a:p>
        </p:txBody>
      </p:sp>
      <p:pic>
        <p:nvPicPr>
          <p:cNvPr id="7" name="Picture 6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7153" y="1755349"/>
            <a:ext cx="7390707" cy="444439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87469996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26141" y="429501"/>
            <a:ext cx="7691719" cy="5729252"/>
          </a:xfrm>
        </p:spPr>
        <p:txBody>
          <a:bodyPr>
            <a:normAutofit fontScale="70000" lnSpcReduction="20000"/>
          </a:bodyPr>
          <a:lstStyle/>
          <a:p>
            <a:r>
              <a:rPr lang="el-GR" sz="2900" b="1" dirty="0">
                <a:latin typeface="Cambria"/>
                <a:cs typeface="Cambria"/>
              </a:rPr>
              <a:t>Βήμα 1: Δημιουργία των κατάλληλων αραιώσεων</a:t>
            </a:r>
            <a:endParaRPr lang="el-GR" sz="2900" dirty="0">
              <a:latin typeface="Cambria"/>
              <a:cs typeface="Cambria"/>
            </a:endParaRPr>
          </a:p>
          <a:p>
            <a:r>
              <a:rPr lang="el-GR" sz="2900" b="1" dirty="0">
                <a:latin typeface="Cambria"/>
                <a:cs typeface="Cambria"/>
              </a:rPr>
              <a:t> Βήμα 2: Παρασκευή </a:t>
            </a:r>
            <a:r>
              <a:rPr lang="en-US" sz="2900" b="1" dirty="0">
                <a:latin typeface="Cambria"/>
                <a:cs typeface="Cambria"/>
              </a:rPr>
              <a:t>Working Reagent </a:t>
            </a:r>
            <a:r>
              <a:rPr lang="el-GR" sz="2900" b="1" dirty="0">
                <a:latin typeface="Cambria"/>
                <a:cs typeface="Cambria"/>
              </a:rPr>
              <a:t>και ανάμιξή </a:t>
            </a:r>
            <a:r>
              <a:rPr lang="el-GR" sz="2900" b="1" dirty="0" smtClean="0">
                <a:latin typeface="Cambria"/>
                <a:cs typeface="Cambria"/>
              </a:rPr>
              <a:t>του</a:t>
            </a:r>
          </a:p>
          <a:p>
            <a:r>
              <a:rPr lang="el-GR" sz="2900" b="1" dirty="0">
                <a:latin typeface="Cambria"/>
                <a:cs typeface="Cambria"/>
              </a:rPr>
              <a:t>Βήμα 3: Επώαση της πλάκας των δειγμάτων στο </a:t>
            </a:r>
            <a:r>
              <a:rPr lang="en-US" sz="2900" b="1" dirty="0">
                <a:latin typeface="Cambria"/>
                <a:cs typeface="Cambria"/>
              </a:rPr>
              <a:t>incubator </a:t>
            </a:r>
            <a:r>
              <a:rPr lang="el-GR" sz="2900" b="1" dirty="0">
                <a:latin typeface="Cambria"/>
                <a:cs typeface="Cambria"/>
              </a:rPr>
              <a:t>στους 37</a:t>
            </a:r>
            <a:r>
              <a:rPr lang="el-GR" sz="2900" b="1" baseline="30000" dirty="0">
                <a:latin typeface="Cambria"/>
                <a:cs typeface="Cambria"/>
              </a:rPr>
              <a:t>ο</a:t>
            </a:r>
            <a:r>
              <a:rPr lang="en-US" sz="2900" b="1" dirty="0">
                <a:latin typeface="Cambria"/>
                <a:cs typeface="Cambria"/>
              </a:rPr>
              <a:t>C </a:t>
            </a:r>
            <a:r>
              <a:rPr lang="en-US" sz="2900" b="1" dirty="0" err="1">
                <a:latin typeface="Cambria"/>
                <a:cs typeface="Cambria"/>
              </a:rPr>
              <a:t>γι</a:t>
            </a:r>
            <a:r>
              <a:rPr lang="en-US" sz="2900" b="1" dirty="0">
                <a:latin typeface="Cambria"/>
                <a:cs typeface="Cambria"/>
              </a:rPr>
              <a:t>α 30 </a:t>
            </a:r>
            <a:r>
              <a:rPr lang="en-US" sz="2900" b="1" dirty="0" err="1" smtClean="0">
                <a:latin typeface="Cambria"/>
                <a:cs typeface="Cambria"/>
              </a:rPr>
              <a:t>λε</a:t>
            </a:r>
            <a:r>
              <a:rPr lang="en-US" sz="2900" b="1" dirty="0" smtClean="0">
                <a:latin typeface="Cambria"/>
                <a:cs typeface="Cambria"/>
              </a:rPr>
              <a:t>π</a:t>
            </a:r>
            <a:r>
              <a:rPr lang="en-US" sz="2900" b="1" dirty="0" err="1" smtClean="0">
                <a:latin typeface="Cambria"/>
                <a:cs typeface="Cambria"/>
              </a:rPr>
              <a:t>τά</a:t>
            </a:r>
            <a:endParaRPr lang="el-GR" sz="2900" b="1" dirty="0" smtClean="0">
              <a:latin typeface="Cambria"/>
              <a:cs typeface="Cambria"/>
            </a:endParaRPr>
          </a:p>
          <a:p>
            <a:r>
              <a:rPr lang="el-GR" sz="2900" b="1" dirty="0">
                <a:latin typeface="Cambria"/>
                <a:cs typeface="Cambria"/>
              </a:rPr>
              <a:t>Βήμα 4: Μέτρηση της απορροφητικότητας κάθε </a:t>
            </a:r>
            <a:r>
              <a:rPr lang="en-US" sz="2900" b="1" dirty="0">
                <a:latin typeface="Cambria"/>
                <a:cs typeface="Cambria"/>
              </a:rPr>
              <a:t>well </a:t>
            </a:r>
            <a:r>
              <a:rPr lang="el-GR" sz="2900" b="1" dirty="0">
                <a:latin typeface="Cambria"/>
                <a:cs typeface="Cambria"/>
              </a:rPr>
              <a:t>με χρήση φασματοφωτόμετρου-plate reader </a:t>
            </a:r>
            <a:endParaRPr lang="el-GR" sz="2900" dirty="0">
              <a:latin typeface="Cambria"/>
              <a:cs typeface="Cambria"/>
            </a:endParaRPr>
          </a:p>
          <a:p>
            <a:r>
              <a:rPr lang="el-GR" sz="2900" b="1" dirty="0">
                <a:latin typeface="Cambria"/>
                <a:cs typeface="Cambria"/>
              </a:rPr>
              <a:t>Βήμα 5: Κατασκευή της καμπύλης σημείων με τεταγμένη την απορροφητικότητα και τετμημένη την </a:t>
            </a:r>
            <a:r>
              <a:rPr lang="el-GR" sz="2900" b="1" dirty="0" smtClean="0">
                <a:latin typeface="Cambria"/>
                <a:cs typeface="Cambria"/>
              </a:rPr>
              <a:t>συγκέντρωση</a:t>
            </a:r>
          </a:p>
          <a:p>
            <a:r>
              <a:rPr lang="el-GR" sz="2900" b="1" dirty="0">
                <a:latin typeface="Cambria"/>
                <a:cs typeface="Cambria"/>
              </a:rPr>
              <a:t>Βήμα 6: Εύρεση της βέλτιστης δυνατής ευθείας με μορφή </a:t>
            </a:r>
            <a:r>
              <a:rPr lang="en-US" sz="2900" b="1" dirty="0">
                <a:latin typeface="Cambria"/>
                <a:cs typeface="Cambria"/>
              </a:rPr>
              <a:t>y=</a:t>
            </a:r>
            <a:r>
              <a:rPr lang="en-US" sz="2900" b="1" dirty="0" err="1">
                <a:latin typeface="Cambria"/>
                <a:cs typeface="Cambria"/>
              </a:rPr>
              <a:t>ax+b</a:t>
            </a:r>
            <a:r>
              <a:rPr lang="en-US" sz="2900" b="1" dirty="0">
                <a:latin typeface="Cambria"/>
                <a:cs typeface="Cambria"/>
              </a:rPr>
              <a:t> </a:t>
            </a:r>
            <a:r>
              <a:rPr lang="el-GR" sz="2900" b="1" dirty="0">
                <a:latin typeface="Cambria"/>
                <a:cs typeface="Cambria"/>
              </a:rPr>
              <a:t>που περνάει όσο το δυνατόν κοντύτερα από τα σημεία (μέθοδος ελαχίστων τετραγώνων</a:t>
            </a:r>
            <a:r>
              <a:rPr lang="el-GR" sz="2900" b="1" dirty="0" smtClean="0">
                <a:latin typeface="Cambria"/>
                <a:cs typeface="Cambria"/>
              </a:rPr>
              <a:t>)</a:t>
            </a:r>
            <a:endParaRPr lang="el-GR" sz="2900" dirty="0">
              <a:latin typeface="Cambria"/>
              <a:cs typeface="Cambria"/>
            </a:endParaRPr>
          </a:p>
          <a:p>
            <a:r>
              <a:rPr lang="el-GR" sz="2900" b="1" dirty="0">
                <a:latin typeface="Cambria"/>
                <a:cs typeface="Cambria"/>
              </a:rPr>
              <a:t>Βήμα 7: Δεδομένου της καμπύλης και της μετρημένης απορροφητικότητας των δειγμάτων βρίσκουμε την συγκέντρωσή τους και στην συνέχεια της μάζα τους και τον αριθμό των κυττάρων</a:t>
            </a:r>
            <a:endParaRPr lang="el-GR" sz="2900" dirty="0">
              <a:latin typeface="Cambria"/>
              <a:cs typeface="Cambria"/>
            </a:endParaRPr>
          </a:p>
          <a:p>
            <a:endParaRPr lang="el-GR" sz="2000" dirty="0"/>
          </a:p>
          <a:p>
            <a:endParaRPr lang="el-GR" sz="2000" dirty="0"/>
          </a:p>
          <a:p>
            <a:endParaRPr lang="el-GR" sz="2000" dirty="0"/>
          </a:p>
          <a:p>
            <a:endParaRPr lang="el-GR" sz="2000" dirty="0">
              <a:latin typeface="Cambria"/>
              <a:cs typeface="Cambria"/>
            </a:endParaRPr>
          </a:p>
          <a:p>
            <a:endParaRPr lang="el-GR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5928978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dirty="0">
                <a:latin typeface="Arial"/>
                <a:cs typeface="Arial"/>
              </a:rPr>
              <a:t>Πειραματική Διαδικασία</a:t>
            </a:r>
            <a:endParaRPr lang="en-US" dirty="0"/>
          </a:p>
        </p:txBody>
      </p:sp>
      <p:pic>
        <p:nvPicPr>
          <p:cNvPr id="6" name="Picture 5" descr="Screen Shot 2015-01-21 at 00.44.19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67073" y="2057274"/>
            <a:ext cx="3826237" cy="2059052"/>
          </a:xfrm>
          <a:prstGeom prst="rect">
            <a:avLst/>
          </a:prstGeom>
          <a:ln>
            <a:solidFill>
              <a:srgbClr val="B01513"/>
            </a:solidFill>
          </a:ln>
        </p:spPr>
      </p:pic>
      <p:sp>
        <p:nvSpPr>
          <p:cNvPr id="12" name="Rectangle 11"/>
          <p:cNvSpPr/>
          <p:nvPr/>
        </p:nvSpPr>
        <p:spPr>
          <a:xfrm>
            <a:off x="2567073" y="3638574"/>
            <a:ext cx="1414474" cy="477751"/>
          </a:xfrm>
          <a:prstGeom prst="rect">
            <a:avLst/>
          </a:prstGeom>
          <a:noFill/>
          <a:ln>
            <a:solidFill>
              <a:srgbClr val="8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1241557" y="6023145"/>
            <a:ext cx="15412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3</a:t>
            </a:r>
            <a:r>
              <a:rPr lang="en-GB" dirty="0" smtClean="0"/>
              <a:t>-fold</a:t>
            </a:r>
            <a:endParaRPr lang="en-US" dirty="0"/>
          </a:p>
        </p:txBody>
      </p:sp>
      <p:sp>
        <p:nvSpPr>
          <p:cNvPr id="3" name="Rectangle 2"/>
          <p:cNvSpPr/>
          <p:nvPr/>
        </p:nvSpPr>
        <p:spPr>
          <a:xfrm>
            <a:off x="4752169" y="2297296"/>
            <a:ext cx="1641141" cy="17122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219681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6141" y="314979"/>
            <a:ext cx="7691719" cy="937465"/>
          </a:xfrm>
        </p:spPr>
        <p:txBody>
          <a:bodyPr/>
          <a:lstStyle/>
          <a:p>
            <a:r>
              <a:rPr lang="el-GR" sz="2400" b="1" dirty="0">
                <a:latin typeface="Cambria"/>
                <a:cs typeface="Cambria"/>
              </a:rPr>
              <a:t>Π</a:t>
            </a:r>
            <a:r>
              <a:rPr lang="el-GR" sz="2400" b="1" dirty="0" smtClean="0">
                <a:latin typeface="Cambria"/>
                <a:cs typeface="Cambria"/>
              </a:rPr>
              <a:t>ρωτεΐνες</a:t>
            </a:r>
            <a:endParaRPr lang="en-US" sz="2400" b="1" dirty="0">
              <a:latin typeface="Cambria"/>
              <a:cs typeface="Cambria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26141" y="1252445"/>
            <a:ext cx="7691719" cy="5288096"/>
          </a:xfrm>
        </p:spPr>
        <p:txBody>
          <a:bodyPr>
            <a:normAutofit/>
          </a:bodyPr>
          <a:lstStyle/>
          <a:p>
            <a:r>
              <a:rPr lang="el-GR" sz="2000" dirty="0" smtClean="0">
                <a:latin typeface="Cambria"/>
                <a:cs typeface="Cambria"/>
              </a:rPr>
              <a:t>Βιολογικά μακρομόρια που αφθονούν και ποικίλουν λειτουργικά σε ζωντανούς οργανισμούς</a:t>
            </a:r>
          </a:p>
          <a:p>
            <a:endParaRPr lang="el-GR" sz="2000" dirty="0" smtClean="0">
              <a:latin typeface="Cambria"/>
              <a:cs typeface="Cambria"/>
            </a:endParaRPr>
          </a:p>
          <a:p>
            <a:endParaRPr lang="el-GR" sz="2000" dirty="0">
              <a:latin typeface="Cambria"/>
              <a:cs typeface="Cambria"/>
            </a:endParaRPr>
          </a:p>
          <a:p>
            <a:endParaRPr lang="el-GR" sz="2000" dirty="0" smtClean="0">
              <a:latin typeface="Cambria"/>
              <a:cs typeface="Cambria"/>
            </a:endParaRPr>
          </a:p>
          <a:p>
            <a:endParaRPr lang="el-GR" sz="2000" dirty="0" smtClean="0">
              <a:latin typeface="Cambria"/>
              <a:cs typeface="Cambria"/>
            </a:endParaRPr>
          </a:p>
          <a:p>
            <a:r>
              <a:rPr lang="el-GR" sz="2000" dirty="0" smtClean="0">
                <a:latin typeface="Cambria"/>
                <a:cs typeface="Cambria"/>
              </a:rPr>
              <a:t>Κατηγοριοποίηση βάση λειτουργίας, δομής και σύνθεσης</a:t>
            </a:r>
          </a:p>
          <a:p>
            <a:r>
              <a:rPr lang="el-GR" sz="2000" dirty="0" smtClean="0">
                <a:latin typeface="Cambria"/>
                <a:cs typeface="Cambria"/>
              </a:rPr>
              <a:t>Αποτελούνται από αμινοξέα που συνδέονται μεταξύ τους με πεπτιδικούς δεσμούς σχηματίζοντας την πολυπεπτιδική αλυσίδα</a:t>
            </a:r>
          </a:p>
          <a:p>
            <a:pPr marL="0" indent="0">
              <a:buNone/>
            </a:pPr>
            <a:endParaRPr lang="el-GR" sz="2000" dirty="0" smtClean="0">
              <a:latin typeface="Cambria"/>
              <a:cs typeface="Cambria"/>
            </a:endParaRPr>
          </a:p>
          <a:p>
            <a:endParaRPr lang="en-US" sz="2000" dirty="0">
              <a:latin typeface="Cambria"/>
              <a:cs typeface="Cambria"/>
            </a:endParaRPr>
          </a:p>
        </p:txBody>
      </p:sp>
      <p:pic>
        <p:nvPicPr>
          <p:cNvPr id="4" name="Picture 3" descr="LTP_Proteinstruktur_300Pixel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9761" y="2174381"/>
            <a:ext cx="4705670" cy="23657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220893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dirty="0">
                <a:latin typeface="Arial"/>
                <a:cs typeface="Arial"/>
              </a:rPr>
              <a:t>Πειραματική Διαδικασία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90681136"/>
              </p:ext>
            </p:extLst>
          </p:nvPr>
        </p:nvGraphicFramePr>
        <p:xfrm>
          <a:off x="725488" y="1587500"/>
          <a:ext cx="7693025" cy="4572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cxnSp>
        <p:nvCxnSpPr>
          <p:cNvPr id="8" name="Straight Arrow Connector 7"/>
          <p:cNvCxnSpPr/>
          <p:nvPr/>
        </p:nvCxnSpPr>
        <p:spPr>
          <a:xfrm>
            <a:off x="2054992" y="4623130"/>
            <a:ext cx="0" cy="913211"/>
          </a:xfrm>
          <a:prstGeom prst="straightConnector1">
            <a:avLst/>
          </a:prstGeom>
          <a:ln>
            <a:solidFill>
              <a:srgbClr val="B01513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>
            <a:off x="1362859" y="4637399"/>
            <a:ext cx="692133" cy="0"/>
          </a:xfrm>
          <a:prstGeom prst="line">
            <a:avLst/>
          </a:prstGeom>
          <a:ln>
            <a:solidFill>
              <a:srgbClr val="8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1170203" y="6392477"/>
            <a:ext cx="15412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3</a:t>
            </a:r>
            <a:r>
              <a:rPr lang="en-GB" dirty="0" smtClean="0"/>
              <a:t>-fold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5585388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dirty="0">
                <a:latin typeface="Arial"/>
                <a:cs typeface="Arial"/>
              </a:rPr>
              <a:t>Πειραματική Διαδικασία</a:t>
            </a:r>
            <a:endParaRPr lang="en-US" dirty="0"/>
          </a:p>
        </p:txBody>
      </p:sp>
      <p:pic>
        <p:nvPicPr>
          <p:cNvPr id="6" name="Picture 5" descr="Screen Shot 2015-01-21 at 00.54.03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6455" y="1797884"/>
            <a:ext cx="8384826" cy="1346960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1410572" y="3590709"/>
            <a:ext cx="43257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P(mg/ml)*4*V(ml) =  m(mg)</a:t>
            </a:r>
            <a:endParaRPr lang="en-US" sz="2400" dirty="0"/>
          </a:p>
        </p:txBody>
      </p:sp>
      <p:cxnSp>
        <p:nvCxnSpPr>
          <p:cNvPr id="13" name="Straight Arrow Connector 12"/>
          <p:cNvCxnSpPr/>
          <p:nvPr/>
        </p:nvCxnSpPr>
        <p:spPr>
          <a:xfrm>
            <a:off x="5540371" y="3881146"/>
            <a:ext cx="649837" cy="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6513527" y="3650313"/>
            <a:ext cx="98846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m(</a:t>
            </a:r>
            <a:r>
              <a:rPr lang="en-US" sz="2400" dirty="0" err="1" smtClean="0"/>
              <a:t>ng</a:t>
            </a:r>
            <a:r>
              <a:rPr lang="en-US" sz="2400" dirty="0" smtClean="0"/>
              <a:t>)</a:t>
            </a:r>
            <a:endParaRPr lang="en-US" sz="2400" dirty="0"/>
          </a:p>
        </p:txBody>
      </p:sp>
      <p:sp>
        <p:nvSpPr>
          <p:cNvPr id="15" name="TextBox 14"/>
          <p:cNvSpPr txBox="1"/>
          <p:nvPr/>
        </p:nvSpPr>
        <p:spPr>
          <a:xfrm>
            <a:off x="3087589" y="5122543"/>
            <a:ext cx="3425938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m(</a:t>
            </a:r>
            <a:r>
              <a:rPr lang="en-US" sz="2400" dirty="0" err="1" smtClean="0"/>
              <a:t>ng</a:t>
            </a:r>
            <a:r>
              <a:rPr lang="en-US" sz="2400" dirty="0" smtClean="0"/>
              <a:t>)/0.5(</a:t>
            </a:r>
            <a:r>
              <a:rPr lang="en-US" sz="2400" dirty="0" err="1" smtClean="0"/>
              <a:t>ng</a:t>
            </a:r>
            <a:r>
              <a:rPr lang="en-US" sz="2400" dirty="0" smtClean="0"/>
              <a:t>/cell)=cells</a:t>
            </a:r>
          </a:p>
          <a:p>
            <a:endParaRPr lang="en-US" dirty="0"/>
          </a:p>
        </p:txBody>
      </p:sp>
      <p:sp>
        <p:nvSpPr>
          <p:cNvPr id="18" name="TextBox 17"/>
          <p:cNvSpPr txBox="1"/>
          <p:nvPr/>
        </p:nvSpPr>
        <p:spPr>
          <a:xfrm>
            <a:off x="1241557" y="6023145"/>
            <a:ext cx="15412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3</a:t>
            </a:r>
            <a:r>
              <a:rPr lang="en-GB" dirty="0" smtClean="0"/>
              <a:t>-fold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9276133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dirty="0">
                <a:latin typeface="Arial"/>
                <a:cs typeface="Arial"/>
              </a:rPr>
              <a:t>Πειραματική Διαδικασία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33434340"/>
              </p:ext>
            </p:extLst>
          </p:nvPr>
        </p:nvGraphicFramePr>
        <p:xfrm>
          <a:off x="725488" y="1587500"/>
          <a:ext cx="7693025" cy="4572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Oval 4"/>
          <p:cNvSpPr/>
          <p:nvPr/>
        </p:nvSpPr>
        <p:spPr>
          <a:xfrm>
            <a:off x="4837793" y="2682557"/>
            <a:ext cx="1327182" cy="542219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1555514" y="5974834"/>
            <a:ext cx="15983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3-fold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6597805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36470509"/>
              </p:ext>
            </p:extLst>
          </p:nvPr>
        </p:nvGraphicFramePr>
        <p:xfrm>
          <a:off x="725488" y="1587500"/>
          <a:ext cx="7693025" cy="4572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cxnSp>
        <p:nvCxnSpPr>
          <p:cNvPr id="9" name="Straight Arrow Connector 8"/>
          <p:cNvCxnSpPr/>
          <p:nvPr/>
        </p:nvCxnSpPr>
        <p:spPr>
          <a:xfrm>
            <a:off x="1783847" y="4794357"/>
            <a:ext cx="0" cy="741984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dirty="0">
                <a:latin typeface="Arial"/>
                <a:cs typeface="Arial"/>
              </a:rPr>
              <a:t>Πειραματική Διαδικασία</a:t>
            </a:r>
            <a:endParaRPr lang="en-US" dirty="0"/>
          </a:p>
        </p:txBody>
      </p:sp>
      <p:cxnSp>
        <p:nvCxnSpPr>
          <p:cNvPr id="12" name="Straight Connector 11"/>
          <p:cNvCxnSpPr/>
          <p:nvPr/>
        </p:nvCxnSpPr>
        <p:spPr>
          <a:xfrm>
            <a:off x="1369995" y="4794357"/>
            <a:ext cx="413852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754682" y="6207811"/>
            <a:ext cx="15412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dirty="0" smtClean="0"/>
              <a:t>2</a:t>
            </a:r>
            <a:r>
              <a:rPr lang="en-GB" dirty="0" smtClean="0"/>
              <a:t>-fold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9058397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dirty="0">
                <a:latin typeface="Arial"/>
                <a:cs typeface="Arial"/>
              </a:rPr>
              <a:t>Πειραματική Διαδικασία</a:t>
            </a:r>
            <a:endParaRPr lang="en-US" dirty="0"/>
          </a:p>
        </p:txBody>
      </p:sp>
      <p:pic>
        <p:nvPicPr>
          <p:cNvPr id="7" name="Picture 6" descr="Screen Shot 2015-01-21 at 10.37.07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6416" y="2126069"/>
            <a:ext cx="8380710" cy="1077039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410572" y="3590709"/>
            <a:ext cx="43257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P(mg/ml)*4*V(ml) =  m(mg)</a:t>
            </a:r>
            <a:endParaRPr lang="en-US" sz="2400" dirty="0"/>
          </a:p>
        </p:txBody>
      </p:sp>
      <p:cxnSp>
        <p:nvCxnSpPr>
          <p:cNvPr id="9" name="Straight Arrow Connector 8"/>
          <p:cNvCxnSpPr/>
          <p:nvPr/>
        </p:nvCxnSpPr>
        <p:spPr>
          <a:xfrm>
            <a:off x="5540371" y="3881146"/>
            <a:ext cx="649837" cy="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6513527" y="3650313"/>
            <a:ext cx="98846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m(</a:t>
            </a:r>
            <a:r>
              <a:rPr lang="en-US" sz="2400" dirty="0" err="1" smtClean="0"/>
              <a:t>ng</a:t>
            </a:r>
            <a:r>
              <a:rPr lang="en-US" sz="2400" dirty="0" smtClean="0"/>
              <a:t>)</a:t>
            </a:r>
            <a:endParaRPr lang="en-US" sz="2400" dirty="0"/>
          </a:p>
        </p:txBody>
      </p:sp>
      <p:sp>
        <p:nvSpPr>
          <p:cNvPr id="11" name="TextBox 10"/>
          <p:cNvSpPr txBox="1"/>
          <p:nvPr/>
        </p:nvSpPr>
        <p:spPr>
          <a:xfrm>
            <a:off x="3087589" y="5122543"/>
            <a:ext cx="3425938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m(</a:t>
            </a:r>
            <a:r>
              <a:rPr lang="en-US" sz="2400" dirty="0" err="1" smtClean="0"/>
              <a:t>ng</a:t>
            </a:r>
            <a:r>
              <a:rPr lang="en-US" sz="2400" dirty="0" smtClean="0"/>
              <a:t>)/0.5(</a:t>
            </a:r>
            <a:r>
              <a:rPr lang="en-US" sz="2400" dirty="0" err="1" smtClean="0"/>
              <a:t>ng</a:t>
            </a:r>
            <a:r>
              <a:rPr lang="en-US" sz="2400" dirty="0" smtClean="0"/>
              <a:t>/cell)=cells</a:t>
            </a:r>
          </a:p>
          <a:p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1241557" y="6023145"/>
            <a:ext cx="15412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dirty="0" smtClean="0"/>
              <a:t>2</a:t>
            </a:r>
            <a:r>
              <a:rPr lang="en-GB" dirty="0" smtClean="0"/>
              <a:t>-fold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4858113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767039650"/>
              </p:ext>
            </p:extLst>
          </p:nvPr>
        </p:nvGraphicFramePr>
        <p:xfrm>
          <a:off x="725488" y="1587500"/>
          <a:ext cx="7693025" cy="4572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dirty="0">
                <a:latin typeface="Arial"/>
                <a:cs typeface="Arial"/>
              </a:rPr>
              <a:t>Πειραματική Διαδικασία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1241557" y="6023145"/>
            <a:ext cx="15412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dirty="0" smtClean="0"/>
              <a:t>2</a:t>
            </a:r>
            <a:r>
              <a:rPr lang="en-GB" dirty="0" smtClean="0"/>
              <a:t>-fold</a:t>
            </a:r>
            <a:endParaRPr lang="en-US" dirty="0"/>
          </a:p>
        </p:txBody>
      </p:sp>
      <p:sp>
        <p:nvSpPr>
          <p:cNvPr id="7" name="Oval 6"/>
          <p:cNvSpPr/>
          <p:nvPr/>
        </p:nvSpPr>
        <p:spPr>
          <a:xfrm>
            <a:off x="2925509" y="3324659"/>
            <a:ext cx="1084579" cy="428067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566744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26141" y="382691"/>
            <a:ext cx="7691719" cy="6053479"/>
          </a:xfrm>
        </p:spPr>
        <p:txBody>
          <a:bodyPr>
            <a:normAutofit/>
          </a:bodyPr>
          <a:lstStyle/>
          <a:p>
            <a:r>
              <a:rPr lang="el-GR" sz="2000" dirty="0" smtClean="0">
                <a:latin typeface="Cambria"/>
                <a:cs typeface="Cambria"/>
              </a:rPr>
              <a:t>Αμινοξύ: καρβοξυλομάδα, αμινομάδα, </a:t>
            </a:r>
            <a:r>
              <a:rPr lang="en-US" sz="2000" dirty="0" smtClean="0">
                <a:latin typeface="Cambria"/>
                <a:cs typeface="Cambria"/>
              </a:rPr>
              <a:t>R-o</a:t>
            </a:r>
            <a:r>
              <a:rPr lang="el-GR" sz="2000" dirty="0" smtClean="0">
                <a:latin typeface="Cambria"/>
                <a:cs typeface="Cambria"/>
              </a:rPr>
              <a:t>μάδα</a:t>
            </a:r>
            <a:endParaRPr lang="en-US" sz="2000" dirty="0">
              <a:latin typeface="Cambria"/>
              <a:cs typeface="Cambria"/>
            </a:endParaRPr>
          </a:p>
        </p:txBody>
      </p:sp>
      <p:pic>
        <p:nvPicPr>
          <p:cNvPr id="4" name="Picture 3" descr="01_001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58" t="4140" r="43544" b="18234"/>
          <a:stretch>
            <a:fillRect/>
          </a:stretch>
        </p:blipFill>
        <p:spPr bwMode="auto">
          <a:xfrm>
            <a:off x="1374319" y="834963"/>
            <a:ext cx="6227922" cy="4018257"/>
          </a:xfrm>
          <a:prstGeom prst="rect">
            <a:avLst/>
          </a:prstGeom>
          <a:noFill/>
          <a:ln>
            <a:noFill/>
          </a:ln>
          <a:extLst/>
        </p:spPr>
      </p:pic>
      <p:pic>
        <p:nvPicPr>
          <p:cNvPr id="5" name="Picture 4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8655" y="5044565"/>
            <a:ext cx="5266690" cy="1582950"/>
          </a:xfrm>
          <a:prstGeom prst="rect">
            <a:avLst/>
          </a:prstGeom>
          <a:noFill/>
          <a:ln>
            <a:noFill/>
          </a:ln>
          <a:effectLst/>
          <a:extLst/>
        </p:spPr>
      </p:pic>
    </p:spTree>
    <p:extLst>
      <p:ext uri="{BB962C8B-B14F-4D97-AF65-F5344CB8AC3E}">
        <p14:creationId xmlns:p14="http://schemas.microsoft.com/office/powerpoint/2010/main" val="39656594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6141" y="314979"/>
            <a:ext cx="7691719" cy="763514"/>
          </a:xfrm>
        </p:spPr>
        <p:txBody>
          <a:bodyPr/>
          <a:lstStyle/>
          <a:p>
            <a:r>
              <a:rPr lang="el-GR" sz="2400" b="1" dirty="0" smtClean="0">
                <a:latin typeface="Cambria"/>
                <a:cs typeface="Cambria"/>
              </a:rPr>
              <a:t>Μελέτη Πρωτεϊνών</a:t>
            </a:r>
            <a:endParaRPr lang="en-US" sz="2400" b="1" dirty="0">
              <a:latin typeface="Cambria"/>
              <a:cs typeface="Cambria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7035" y="1586753"/>
            <a:ext cx="7691719" cy="509294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l-GR" sz="2000" b="1" u="sng" dirty="0" smtClean="0">
                <a:latin typeface="Cambria"/>
                <a:cs typeface="Cambria"/>
              </a:rPr>
              <a:t>Στόχος: </a:t>
            </a:r>
            <a:r>
              <a:rPr lang="el-GR" sz="2000" dirty="0" smtClean="0">
                <a:latin typeface="Cambria"/>
                <a:cs typeface="Cambria"/>
              </a:rPr>
              <a:t>Απομόνωση πρωτεϊνών, εύρεση λειτουργικότητα δομής και μορφής, Διάσπαση αμινοξέων και ανάλυσή τους</a:t>
            </a:r>
          </a:p>
          <a:p>
            <a:pPr marL="0" indent="0">
              <a:buNone/>
            </a:pPr>
            <a:r>
              <a:rPr lang="el-GR" sz="2000" b="1" u="sng" dirty="0" smtClean="0">
                <a:latin typeface="Cambria"/>
                <a:cs typeface="Cambria"/>
              </a:rPr>
              <a:t>Βήματα:</a:t>
            </a:r>
            <a:r>
              <a:rPr lang="el-GR" sz="2000" b="1" dirty="0" smtClean="0">
                <a:latin typeface="Cambria"/>
                <a:cs typeface="Cambria"/>
              </a:rPr>
              <a:t> </a:t>
            </a:r>
            <a:r>
              <a:rPr lang="en-US" sz="2000" dirty="0" smtClean="0">
                <a:latin typeface="Cambria"/>
                <a:cs typeface="Cambria"/>
              </a:rPr>
              <a:t>Protein Purification</a:t>
            </a:r>
          </a:p>
          <a:p>
            <a:pPr>
              <a:buFont typeface="+mj-lt"/>
              <a:buAutoNum type="arabicParenR"/>
            </a:pPr>
            <a:r>
              <a:rPr lang="en-US" sz="2000" dirty="0" smtClean="0">
                <a:latin typeface="Cambria"/>
                <a:cs typeface="Cambria"/>
              </a:rPr>
              <a:t>E</a:t>
            </a:r>
            <a:r>
              <a:rPr lang="el-GR" sz="2000" dirty="0" smtClean="0">
                <a:latin typeface="Cambria"/>
                <a:cs typeface="Cambria"/>
              </a:rPr>
              <a:t>ντοπισμός πρωτεΐνης και εύρεση συγκέντρωσης</a:t>
            </a:r>
          </a:p>
          <a:p>
            <a:pPr>
              <a:buFont typeface="+mj-lt"/>
              <a:buAutoNum type="arabicParenR"/>
            </a:pPr>
            <a:r>
              <a:rPr lang="el-GR" sz="2000" dirty="0" smtClean="0">
                <a:latin typeface="Cambria"/>
                <a:cs typeface="Cambria"/>
              </a:rPr>
              <a:t>Φυγοκέντρηση </a:t>
            </a:r>
          </a:p>
          <a:p>
            <a:pPr>
              <a:buFont typeface="+mj-lt"/>
              <a:buAutoNum type="arabicParenR"/>
            </a:pPr>
            <a:r>
              <a:rPr lang="el-GR" sz="2000" dirty="0" smtClean="0">
                <a:latin typeface="Cambria"/>
                <a:cs typeface="Cambria"/>
              </a:rPr>
              <a:t>Διαχωρισμός πρωτεϊνών </a:t>
            </a:r>
            <a:endParaRPr lang="el-GR" sz="2000" dirty="0">
              <a:latin typeface="Cambria"/>
              <a:cs typeface="Cambria"/>
            </a:endParaRPr>
          </a:p>
          <a:p>
            <a:pPr marL="0" indent="0">
              <a:buNone/>
            </a:pPr>
            <a:r>
              <a:rPr lang="el-GR" sz="2000" dirty="0" smtClean="0">
                <a:latin typeface="Cambria"/>
                <a:cs typeface="Cambria"/>
              </a:rPr>
              <a:t>(εξαλάτωση, διαπήδηση,</a:t>
            </a:r>
          </a:p>
          <a:p>
            <a:pPr marL="0" indent="0">
              <a:buNone/>
            </a:pPr>
            <a:r>
              <a:rPr lang="el-GR" sz="2000" dirty="0" smtClean="0">
                <a:latin typeface="Cambria"/>
                <a:cs typeface="Cambria"/>
              </a:rPr>
              <a:t>Χρωματογραφία διήθησης σε πήκτη ,</a:t>
            </a:r>
          </a:p>
          <a:p>
            <a:pPr marL="0" indent="0">
              <a:buNone/>
            </a:pPr>
            <a:r>
              <a:rPr lang="el-GR" sz="2000" dirty="0" smtClean="0">
                <a:latin typeface="Cambria"/>
                <a:cs typeface="Cambria"/>
              </a:rPr>
              <a:t>Χρωματογραφία ιοντοανταλλαγών)</a:t>
            </a:r>
          </a:p>
        </p:txBody>
      </p:sp>
      <p:pic>
        <p:nvPicPr>
          <p:cNvPr id="4" name="Picture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58679" y="3565987"/>
            <a:ext cx="4585321" cy="284105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27715214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73834" y="626222"/>
            <a:ext cx="5583058" cy="6088269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l-GR" sz="2000" b="1" u="sng" dirty="0" smtClean="0">
                <a:latin typeface="Cambria"/>
                <a:cs typeface="Cambria"/>
              </a:rPr>
              <a:t>Ανάλυση αμινοξέων:</a:t>
            </a:r>
            <a:r>
              <a:rPr lang="el-GR" sz="2000" b="1" dirty="0" smtClean="0">
                <a:latin typeface="Cambria"/>
                <a:cs typeface="Cambria"/>
              </a:rPr>
              <a:t> </a:t>
            </a:r>
            <a:r>
              <a:rPr lang="el-GR" sz="2000" dirty="0" smtClean="0">
                <a:latin typeface="Cambria"/>
                <a:cs typeface="Cambria"/>
              </a:rPr>
              <a:t>Απελευθέρωση αμινοξέων</a:t>
            </a:r>
            <a:r>
              <a:rPr lang="el-GR" sz="2000" b="1" dirty="0" smtClean="0">
                <a:latin typeface="Cambria"/>
                <a:cs typeface="Cambria"/>
              </a:rPr>
              <a:t>, </a:t>
            </a:r>
            <a:r>
              <a:rPr lang="el-GR" sz="2000" dirty="0" smtClean="0">
                <a:latin typeface="Cambria"/>
                <a:cs typeface="Cambria"/>
              </a:rPr>
              <a:t>Χρήση φθορίζουσων ουσιών(</a:t>
            </a:r>
            <a:r>
              <a:rPr lang="en-US" sz="2000" dirty="0" err="1" smtClean="0">
                <a:latin typeface="Cambria"/>
                <a:cs typeface="Cambria"/>
              </a:rPr>
              <a:t>dabsyl</a:t>
            </a:r>
            <a:r>
              <a:rPr lang="en-US" sz="2000" dirty="0" smtClean="0">
                <a:latin typeface="Cambria"/>
                <a:cs typeface="Cambria"/>
              </a:rPr>
              <a:t>),</a:t>
            </a:r>
            <a:r>
              <a:rPr lang="el-GR" sz="2000" dirty="0" smtClean="0">
                <a:latin typeface="Cambria"/>
                <a:cs typeface="Cambria"/>
              </a:rPr>
              <a:t> </a:t>
            </a:r>
            <a:r>
              <a:rPr lang="en-US" sz="2000" dirty="0" err="1" smtClean="0">
                <a:latin typeface="Cambria"/>
                <a:cs typeface="Cambria"/>
              </a:rPr>
              <a:t>Edman</a:t>
            </a:r>
            <a:r>
              <a:rPr lang="en-US" sz="2000" dirty="0" smtClean="0">
                <a:latin typeface="Cambria"/>
                <a:cs typeface="Cambria"/>
              </a:rPr>
              <a:t>, RP-HPLC, RP </a:t>
            </a:r>
            <a:r>
              <a:rPr lang="el-GR" sz="2000" dirty="0" smtClean="0">
                <a:latin typeface="Cambria"/>
                <a:cs typeface="Cambria"/>
              </a:rPr>
              <a:t>χρωματογραφία</a:t>
            </a:r>
          </a:p>
          <a:p>
            <a:pPr marL="0" indent="0">
              <a:buNone/>
            </a:pPr>
            <a:endParaRPr lang="el-GR" sz="2000" dirty="0" smtClean="0">
              <a:latin typeface="Cambria"/>
              <a:cs typeface="Cambria"/>
            </a:endParaRPr>
          </a:p>
          <a:p>
            <a:pPr>
              <a:buFont typeface="Wingdings" charset="2"/>
              <a:buChar char="v"/>
            </a:pPr>
            <a:r>
              <a:rPr lang="el-GR" sz="2000" dirty="0" smtClean="0">
                <a:latin typeface="Cambria"/>
                <a:cs typeface="Cambria"/>
              </a:rPr>
              <a:t>Σημαντικό μέρος της ανάλυση πρωτεϊνών</a:t>
            </a:r>
          </a:p>
          <a:p>
            <a:pPr>
              <a:buFont typeface="Wingdings" charset="2"/>
              <a:buChar char="v"/>
            </a:pPr>
            <a:r>
              <a:rPr lang="el-GR" sz="2000" dirty="0" smtClean="0">
                <a:latin typeface="Cambria"/>
                <a:cs typeface="Cambria"/>
              </a:rPr>
              <a:t>Εργαστήρια-Πολλαπλές μεθόδους</a:t>
            </a:r>
          </a:p>
          <a:p>
            <a:r>
              <a:rPr lang="el-GR" sz="2000" dirty="0">
                <a:latin typeface="Cambria"/>
                <a:cs typeface="Cambria"/>
              </a:rPr>
              <a:t>Η συγκέντρωση των </a:t>
            </a:r>
            <a:r>
              <a:rPr lang="en-US" sz="2000" dirty="0">
                <a:latin typeface="Cambria"/>
                <a:cs typeface="Cambria"/>
              </a:rPr>
              <a:t>π</a:t>
            </a:r>
            <a:r>
              <a:rPr lang="en-US" sz="2000" dirty="0" err="1">
                <a:latin typeface="Cambria"/>
                <a:cs typeface="Cambria"/>
              </a:rPr>
              <a:t>ρωτεϊνών</a:t>
            </a:r>
            <a:r>
              <a:rPr lang="en-US" sz="2000" dirty="0">
                <a:latin typeface="Cambria"/>
                <a:cs typeface="Cambria"/>
              </a:rPr>
              <a:t> </a:t>
            </a:r>
            <a:r>
              <a:rPr lang="en-US" sz="2000" dirty="0" err="1">
                <a:latin typeface="Cambria"/>
                <a:cs typeface="Cambria"/>
              </a:rPr>
              <a:t>εκφράζετ</a:t>
            </a:r>
            <a:r>
              <a:rPr lang="en-US" sz="2000" dirty="0">
                <a:latin typeface="Cambria"/>
                <a:cs typeface="Cambria"/>
              </a:rPr>
              <a:t>α</a:t>
            </a:r>
            <a:r>
              <a:rPr lang="en-US" sz="2000" dirty="0" err="1">
                <a:latin typeface="Cambria"/>
                <a:cs typeface="Cambria"/>
              </a:rPr>
              <a:t>ι</a:t>
            </a:r>
            <a:r>
              <a:rPr lang="en-US" sz="2000" dirty="0">
                <a:latin typeface="Cambria"/>
                <a:cs typeface="Cambria"/>
              </a:rPr>
              <a:t> </a:t>
            </a:r>
            <a:r>
              <a:rPr lang="en-US" sz="2000" dirty="0" err="1">
                <a:latin typeface="Cambria"/>
                <a:cs typeface="Cambria"/>
              </a:rPr>
              <a:t>με</a:t>
            </a:r>
            <a:r>
              <a:rPr lang="en-US" sz="2000" dirty="0">
                <a:latin typeface="Cambria"/>
                <a:cs typeface="Cambria"/>
              </a:rPr>
              <a:t> </a:t>
            </a:r>
            <a:r>
              <a:rPr lang="en-US" sz="2000" dirty="0" err="1">
                <a:latin typeface="Cambria"/>
                <a:cs typeface="Cambria"/>
              </a:rPr>
              <a:t>τους</a:t>
            </a:r>
            <a:r>
              <a:rPr lang="en-US" sz="2000" dirty="0">
                <a:latin typeface="Cambria"/>
                <a:cs typeface="Cambria"/>
              </a:rPr>
              <a:t> </a:t>
            </a:r>
            <a:r>
              <a:rPr lang="en-US" sz="2000" dirty="0" err="1">
                <a:latin typeface="Cambria"/>
                <a:cs typeface="Cambria"/>
              </a:rPr>
              <a:t>εξής</a:t>
            </a:r>
            <a:r>
              <a:rPr lang="en-US" sz="2000" dirty="0">
                <a:latin typeface="Cambria"/>
                <a:cs typeface="Cambria"/>
              </a:rPr>
              <a:t> </a:t>
            </a:r>
            <a:r>
              <a:rPr lang="en-US" sz="2000" dirty="0" err="1">
                <a:latin typeface="Cambria"/>
                <a:cs typeface="Cambria"/>
              </a:rPr>
              <a:t>τρό</a:t>
            </a:r>
            <a:r>
              <a:rPr lang="en-US" sz="2000" dirty="0">
                <a:latin typeface="Cambria"/>
                <a:cs typeface="Cambria"/>
              </a:rPr>
              <a:t>π</a:t>
            </a:r>
            <a:r>
              <a:rPr lang="en-US" sz="2000" dirty="0" err="1">
                <a:latin typeface="Cambria"/>
                <a:cs typeface="Cambria"/>
              </a:rPr>
              <a:t>ους</a:t>
            </a:r>
            <a:r>
              <a:rPr lang="en-US" sz="2000" dirty="0" smtClean="0">
                <a:latin typeface="Cambria"/>
                <a:cs typeface="Cambria"/>
              </a:rPr>
              <a:t>:</a:t>
            </a:r>
            <a:endParaRPr lang="el-GR" sz="2000" dirty="0">
              <a:latin typeface="Cambria"/>
              <a:cs typeface="Cambria"/>
            </a:endParaRPr>
          </a:p>
          <a:p>
            <a:pPr marL="0" lvl="0" indent="0">
              <a:buNone/>
            </a:pPr>
            <a:r>
              <a:rPr lang="el-GR" sz="2000" dirty="0" smtClean="0">
                <a:latin typeface="Cambria"/>
                <a:cs typeface="Cambria"/>
              </a:rPr>
              <a:t>      </a:t>
            </a:r>
            <a:r>
              <a:rPr lang="en-US" sz="1700" dirty="0" smtClean="0">
                <a:latin typeface="Cambria"/>
                <a:cs typeface="Cambria"/>
              </a:rPr>
              <a:t>Molarity</a:t>
            </a:r>
            <a:r>
              <a:rPr lang="el-GR" sz="1700" dirty="0">
                <a:latin typeface="Cambria"/>
                <a:cs typeface="Cambria"/>
              </a:rPr>
              <a:t>: </a:t>
            </a:r>
            <a:r>
              <a:rPr lang="en-US" sz="1700" dirty="0" err="1">
                <a:latin typeface="Cambria"/>
                <a:cs typeface="Cambria"/>
              </a:rPr>
              <a:t>mol</a:t>
            </a:r>
            <a:r>
              <a:rPr lang="en-US" sz="1700" dirty="0">
                <a:latin typeface="Cambria"/>
                <a:cs typeface="Cambria"/>
              </a:rPr>
              <a:t>/L</a:t>
            </a:r>
            <a:endParaRPr lang="el-GR" sz="1700" dirty="0">
              <a:latin typeface="Cambria"/>
              <a:cs typeface="Cambria"/>
            </a:endParaRPr>
          </a:p>
          <a:p>
            <a:pPr marL="0" lvl="0" indent="0">
              <a:buNone/>
            </a:pPr>
            <a:r>
              <a:rPr lang="el-GR" sz="1700" dirty="0" smtClean="0">
                <a:latin typeface="Cambria"/>
                <a:cs typeface="Cambria"/>
              </a:rPr>
              <a:t>       </a:t>
            </a:r>
            <a:r>
              <a:rPr lang="en-US" sz="1700" dirty="0" smtClean="0">
                <a:latin typeface="Cambria"/>
                <a:cs typeface="Cambria"/>
              </a:rPr>
              <a:t>Amount</a:t>
            </a:r>
            <a:r>
              <a:rPr lang="en-US" sz="1700" dirty="0">
                <a:latin typeface="Cambria"/>
                <a:cs typeface="Cambria"/>
              </a:rPr>
              <a:t>/</a:t>
            </a:r>
            <a:r>
              <a:rPr lang="en-US" sz="1700" dirty="0" err="1">
                <a:latin typeface="Cambria"/>
                <a:cs typeface="Cambria"/>
              </a:rPr>
              <a:t>vol</a:t>
            </a:r>
            <a:r>
              <a:rPr lang="el-GR" sz="1700" dirty="0">
                <a:latin typeface="Cambria"/>
                <a:cs typeface="Cambria"/>
              </a:rPr>
              <a:t>: mg/mL (mg/dL)</a:t>
            </a:r>
          </a:p>
          <a:p>
            <a:pPr marL="0" lvl="0" indent="0">
              <a:buNone/>
            </a:pPr>
            <a:r>
              <a:rPr lang="el-GR" sz="1700" dirty="0" smtClean="0">
                <a:latin typeface="Cambria"/>
                <a:cs typeface="Cambria"/>
              </a:rPr>
              <a:t>       % </a:t>
            </a:r>
            <a:r>
              <a:rPr lang="el-GR" sz="1700" dirty="0">
                <a:latin typeface="Cambria"/>
                <a:cs typeface="Cambria"/>
              </a:rPr>
              <a:t>solution: 1% sol’n=1g/100mL</a:t>
            </a:r>
          </a:p>
          <a:p>
            <a:pPr marL="0" lvl="0" indent="0">
              <a:buNone/>
            </a:pPr>
            <a:r>
              <a:rPr lang="el-GR" sz="1700" dirty="0" smtClean="0">
                <a:latin typeface="Cambria"/>
                <a:cs typeface="Cambria"/>
              </a:rPr>
              <a:t>       Enzyme </a:t>
            </a:r>
            <a:r>
              <a:rPr lang="el-GR" sz="1700" dirty="0">
                <a:latin typeface="Cambria"/>
                <a:cs typeface="Cambria"/>
              </a:rPr>
              <a:t>activity: </a:t>
            </a:r>
            <a:r>
              <a:rPr lang="el-GR" sz="1700" i="1" dirty="0">
                <a:latin typeface="Cambria"/>
                <a:cs typeface="Cambria"/>
              </a:rPr>
              <a:t>μ</a:t>
            </a:r>
            <a:r>
              <a:rPr lang="en-US" sz="1700" i="1" dirty="0" err="1">
                <a:latin typeface="Cambria"/>
                <a:cs typeface="Cambria"/>
              </a:rPr>
              <a:t>mol</a:t>
            </a:r>
            <a:r>
              <a:rPr lang="en-US" sz="1700" i="1" dirty="0">
                <a:latin typeface="Cambria"/>
                <a:cs typeface="Cambria"/>
              </a:rPr>
              <a:t> Product</a:t>
            </a:r>
            <a:r>
              <a:rPr lang="el-GR" sz="1700" i="1" dirty="0">
                <a:latin typeface="Cambria"/>
                <a:cs typeface="Cambria"/>
              </a:rPr>
              <a:t>(</a:t>
            </a:r>
            <a:r>
              <a:rPr lang="en-US" sz="1700" dirty="0">
                <a:latin typeface="Cambria"/>
                <a:cs typeface="Cambria"/>
              </a:rPr>
              <a:t>min</a:t>
            </a:r>
            <a:r>
              <a:rPr lang="el-GR" sz="1700" i="1" dirty="0">
                <a:latin typeface="Cambria"/>
                <a:cs typeface="Cambria"/>
              </a:rPr>
              <a:t>mL E)</a:t>
            </a:r>
            <a:r>
              <a:rPr lang="el-GR" sz="1700" dirty="0">
                <a:latin typeface="Cambria"/>
                <a:cs typeface="Cambria"/>
              </a:rPr>
              <a:t>  ή </a:t>
            </a:r>
            <a:r>
              <a:rPr lang="en-US" sz="1700" dirty="0">
                <a:latin typeface="Cambria"/>
                <a:cs typeface="Cambria"/>
              </a:rPr>
              <a:t>SI </a:t>
            </a:r>
            <a:r>
              <a:rPr lang="el-GR" sz="1700" dirty="0" smtClean="0">
                <a:latin typeface="Cambria"/>
                <a:cs typeface="Cambria"/>
              </a:rPr>
              <a:t>  </a:t>
            </a:r>
            <a:r>
              <a:rPr lang="en-US" sz="1700" dirty="0" smtClean="0">
                <a:latin typeface="Cambria"/>
                <a:cs typeface="Cambria"/>
              </a:rPr>
              <a:t>1 </a:t>
            </a:r>
            <a:r>
              <a:rPr lang="en-US" sz="1700" dirty="0" err="1">
                <a:latin typeface="Cambria"/>
                <a:cs typeface="Cambria"/>
              </a:rPr>
              <a:t>katal</a:t>
            </a:r>
            <a:endParaRPr lang="el-GR" sz="1700" dirty="0">
              <a:latin typeface="Cambria"/>
              <a:cs typeface="Cambria"/>
            </a:endParaRPr>
          </a:p>
          <a:p>
            <a:pPr>
              <a:buFont typeface="Wingdings" charset="2"/>
              <a:buChar char="v"/>
            </a:pPr>
            <a:endParaRPr lang="el-GR" sz="2000" dirty="0" smtClean="0">
              <a:latin typeface="Cambria"/>
              <a:cs typeface="Cambria"/>
            </a:endParaRPr>
          </a:p>
        </p:txBody>
      </p:sp>
      <p:pic>
        <p:nvPicPr>
          <p:cNvPr id="4" name="Picture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56892" y="626221"/>
            <a:ext cx="3117654" cy="5305491"/>
          </a:xfrm>
          <a:prstGeom prst="rect">
            <a:avLst/>
          </a:prstGeom>
          <a:noFill/>
          <a:ln>
            <a:noFill/>
          </a:ln>
          <a:extLst/>
        </p:spPr>
      </p:pic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395609" y="1600345"/>
            <a:ext cx="5136457" cy="730592"/>
          </a:xfrm>
        </p:spPr>
        <p:txBody>
          <a:bodyPr/>
          <a:lstStyle/>
          <a:p>
            <a:r>
              <a:rPr lang="el-GR" sz="2400" b="1" dirty="0" smtClean="0">
                <a:latin typeface="Cambria"/>
                <a:cs typeface="Cambria"/>
              </a:rPr>
              <a:t>Καθορισμός Συγκέντρωσης</a:t>
            </a:r>
            <a:endParaRPr lang="en-US" sz="2400" b="1" dirty="0">
              <a:latin typeface="Cambria"/>
              <a:cs typeface="Cambria"/>
            </a:endParaRPr>
          </a:p>
        </p:txBody>
      </p:sp>
    </p:spTree>
    <p:extLst>
      <p:ext uri="{BB962C8B-B14F-4D97-AF65-F5344CB8AC3E}">
        <p14:creationId xmlns:p14="http://schemas.microsoft.com/office/powerpoint/2010/main" val="184007955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26141" y="226137"/>
            <a:ext cx="7691719" cy="6192638"/>
          </a:xfrm>
        </p:spPr>
        <p:txBody>
          <a:bodyPr>
            <a:normAutofit/>
          </a:bodyPr>
          <a:lstStyle/>
          <a:p>
            <a:r>
              <a:rPr lang="el-GR" sz="2000" dirty="0" smtClean="0">
                <a:latin typeface="Cambria"/>
                <a:cs typeface="Cambria"/>
              </a:rPr>
              <a:t>Παράγοντες που επηρεάζουν επιλογή μεθόδου</a:t>
            </a:r>
          </a:p>
          <a:p>
            <a:pPr lvl="0" algn="just">
              <a:buFont typeface="+mj-lt"/>
              <a:buAutoNum type="alphaLcPeriod"/>
            </a:pPr>
            <a:r>
              <a:rPr lang="el-GR" sz="1400" dirty="0">
                <a:latin typeface="Cambria"/>
                <a:cs typeface="Cambria"/>
              </a:rPr>
              <a:t>Παρουσία μη </a:t>
            </a:r>
            <a:r>
              <a:rPr lang="en-US" sz="1400" dirty="0">
                <a:latin typeface="Cambria"/>
                <a:cs typeface="Cambria"/>
              </a:rPr>
              <a:t>π</a:t>
            </a:r>
            <a:r>
              <a:rPr lang="en-US" sz="1400" dirty="0" err="1">
                <a:latin typeface="Cambria"/>
                <a:cs typeface="Cambria"/>
              </a:rPr>
              <a:t>ρωτεϊνικών</a:t>
            </a:r>
            <a:r>
              <a:rPr lang="en-US" sz="1400" dirty="0">
                <a:latin typeface="Cambria"/>
                <a:cs typeface="Cambria"/>
              </a:rPr>
              <a:t> πα</a:t>
            </a:r>
            <a:r>
              <a:rPr lang="en-US" sz="1400" dirty="0" err="1">
                <a:latin typeface="Cambria"/>
                <a:cs typeface="Cambria"/>
              </a:rPr>
              <a:t>ρ</a:t>
            </a:r>
            <a:r>
              <a:rPr lang="en-US" sz="1400" dirty="0">
                <a:latin typeface="Cambria"/>
                <a:cs typeface="Cambria"/>
              </a:rPr>
              <a:t>α</a:t>
            </a:r>
            <a:r>
              <a:rPr lang="en-US" sz="1400" dirty="0" err="1">
                <a:latin typeface="Cambria"/>
                <a:cs typeface="Cambria"/>
              </a:rPr>
              <a:t>γόντων</a:t>
            </a:r>
            <a:r>
              <a:rPr lang="en-US" sz="1400" dirty="0">
                <a:latin typeface="Cambria"/>
                <a:cs typeface="Cambria"/>
              </a:rPr>
              <a:t> </a:t>
            </a:r>
            <a:r>
              <a:rPr lang="en-US" sz="1400" dirty="0" err="1">
                <a:latin typeface="Cambria"/>
                <a:cs typeface="Cambria"/>
              </a:rPr>
              <a:t>στο</a:t>
            </a:r>
            <a:r>
              <a:rPr lang="en-US" sz="1400" dirty="0">
                <a:latin typeface="Cambria"/>
                <a:cs typeface="Cambria"/>
              </a:rPr>
              <a:t> </a:t>
            </a:r>
            <a:r>
              <a:rPr lang="en-US" sz="1400" dirty="0" err="1">
                <a:latin typeface="Cambria"/>
                <a:cs typeface="Cambria"/>
              </a:rPr>
              <a:t>ρυθμιστικό</a:t>
            </a:r>
            <a:r>
              <a:rPr lang="en-US" sz="1400" dirty="0">
                <a:latin typeface="Cambria"/>
                <a:cs typeface="Cambria"/>
              </a:rPr>
              <a:t> </a:t>
            </a:r>
            <a:r>
              <a:rPr lang="en-US" sz="1400" dirty="0" err="1" smtClean="0">
                <a:latin typeface="Cambria"/>
                <a:cs typeface="Cambria"/>
              </a:rPr>
              <a:t>διάλυμ</a:t>
            </a:r>
            <a:r>
              <a:rPr lang="en-US" sz="1400" dirty="0" smtClean="0">
                <a:latin typeface="Cambria"/>
                <a:cs typeface="Cambria"/>
              </a:rPr>
              <a:t>α</a:t>
            </a:r>
            <a:endParaRPr lang="el-GR" sz="1400" dirty="0" smtClean="0">
              <a:latin typeface="Cambria"/>
              <a:cs typeface="Cambria"/>
            </a:endParaRPr>
          </a:p>
          <a:p>
            <a:pPr lvl="0" algn="just">
              <a:buFont typeface="+mj-lt"/>
              <a:buAutoNum type="alphaLcPeriod"/>
            </a:pPr>
            <a:r>
              <a:rPr lang="el-GR" sz="1400" dirty="0" smtClean="0">
                <a:latin typeface="Cambria"/>
                <a:cs typeface="Cambria"/>
              </a:rPr>
              <a:t>H </a:t>
            </a:r>
            <a:r>
              <a:rPr lang="el-GR" sz="1400" dirty="0">
                <a:latin typeface="Cambria"/>
                <a:cs typeface="Cambria"/>
              </a:rPr>
              <a:t>ταχύτητα και απλότητα διεκπεραίωσης της δοκιμασίας και της ανάλυσης των αποτελεσμάτων</a:t>
            </a:r>
          </a:p>
          <a:p>
            <a:pPr lvl="0" algn="just">
              <a:buFont typeface="+mj-lt"/>
              <a:buAutoNum type="alphaLcPeriod"/>
            </a:pPr>
            <a:r>
              <a:rPr lang="el-GR" sz="1400" dirty="0">
                <a:latin typeface="Cambria"/>
                <a:cs typeface="Cambria"/>
              </a:rPr>
              <a:t>Το κόστος διεξαγωγής του πειράματος και αγοράς της μεθόδου</a:t>
            </a:r>
          </a:p>
          <a:p>
            <a:pPr lvl="0" algn="just">
              <a:buFont typeface="+mj-lt"/>
              <a:buAutoNum type="alphaLcPeriod"/>
            </a:pPr>
            <a:r>
              <a:rPr lang="el-GR" sz="1400" dirty="0">
                <a:latin typeface="Cambria"/>
                <a:cs typeface="Cambria"/>
              </a:rPr>
              <a:t>Η ακρίβεια και η απαιτούμενη ευαισθησία (ικανότητα μέτρησης συγκέντρωσης)</a:t>
            </a:r>
          </a:p>
          <a:p>
            <a:pPr lvl="0" algn="just">
              <a:buFont typeface="+mj-lt"/>
              <a:buAutoNum type="alphaLcPeriod"/>
            </a:pPr>
            <a:r>
              <a:rPr lang="el-GR" sz="1400" dirty="0">
                <a:latin typeface="Cambria"/>
                <a:cs typeface="Cambria"/>
              </a:rPr>
              <a:t>Η φύση της </a:t>
            </a:r>
            <a:r>
              <a:rPr lang="en-US" sz="1400" dirty="0">
                <a:latin typeface="Cambria"/>
                <a:cs typeface="Cambria"/>
              </a:rPr>
              <a:t>π</a:t>
            </a:r>
            <a:r>
              <a:rPr lang="en-US" sz="1400" dirty="0" err="1">
                <a:latin typeface="Cambria"/>
                <a:cs typeface="Cambria"/>
              </a:rPr>
              <a:t>ρωτεϊνης</a:t>
            </a:r>
            <a:r>
              <a:rPr lang="en-US" sz="1400" dirty="0">
                <a:latin typeface="Cambria"/>
                <a:cs typeface="Cambria"/>
              </a:rPr>
              <a:t> π</a:t>
            </a:r>
            <a:r>
              <a:rPr lang="en-US" sz="1400" dirty="0" err="1">
                <a:latin typeface="Cambria"/>
                <a:cs typeface="Cambria"/>
              </a:rPr>
              <a:t>ου</a:t>
            </a:r>
            <a:r>
              <a:rPr lang="en-US" sz="1400" dirty="0">
                <a:latin typeface="Cambria"/>
                <a:cs typeface="Cambria"/>
              </a:rPr>
              <a:t> </a:t>
            </a:r>
            <a:r>
              <a:rPr lang="en-US" sz="1400" dirty="0" err="1">
                <a:latin typeface="Cambria"/>
                <a:cs typeface="Cambria"/>
              </a:rPr>
              <a:t>ε</a:t>
            </a:r>
            <a:r>
              <a:rPr lang="en-US" sz="1400" dirty="0">
                <a:latin typeface="Cambria"/>
                <a:cs typeface="Cambria"/>
              </a:rPr>
              <a:t>π</a:t>
            </a:r>
            <a:r>
              <a:rPr lang="en-US" sz="1400" dirty="0" err="1">
                <a:latin typeface="Cambria"/>
                <a:cs typeface="Cambria"/>
              </a:rPr>
              <a:t>ιθυμούμε</a:t>
            </a:r>
            <a:r>
              <a:rPr lang="en-US" sz="1400" dirty="0">
                <a:latin typeface="Cambria"/>
                <a:cs typeface="Cambria"/>
              </a:rPr>
              <a:t> </a:t>
            </a:r>
            <a:r>
              <a:rPr lang="en-US" sz="1400" dirty="0" err="1">
                <a:latin typeface="Cambria"/>
                <a:cs typeface="Cambria"/>
              </a:rPr>
              <a:t>ν</a:t>
            </a:r>
            <a:r>
              <a:rPr lang="en-US" sz="1400" dirty="0">
                <a:latin typeface="Cambria"/>
                <a:cs typeface="Cambria"/>
              </a:rPr>
              <a:t>α </a:t>
            </a:r>
            <a:r>
              <a:rPr lang="en-US" sz="1400" dirty="0" err="1">
                <a:latin typeface="Cambria"/>
                <a:cs typeface="Cambria"/>
              </a:rPr>
              <a:t>μετρηθεί</a:t>
            </a:r>
            <a:endParaRPr lang="el-GR" sz="1400" dirty="0">
              <a:latin typeface="Cambria"/>
              <a:cs typeface="Cambria"/>
            </a:endParaRPr>
          </a:p>
          <a:p>
            <a:pPr lvl="0" algn="just">
              <a:buFont typeface="+mj-lt"/>
              <a:buAutoNum type="alphaLcPeriod"/>
            </a:pPr>
            <a:r>
              <a:rPr lang="el-GR" sz="1400" dirty="0">
                <a:latin typeface="Cambria"/>
                <a:cs typeface="Cambria"/>
              </a:rPr>
              <a:t>Τα μέσα που διαθέτει το εργαστήριο (π.χ ύπαρξη φασματοφωτόμετρου ή </a:t>
            </a:r>
            <a:r>
              <a:rPr lang="en-US" sz="1400" dirty="0">
                <a:latin typeface="Cambria"/>
                <a:cs typeface="Cambria"/>
              </a:rPr>
              <a:t>plate reader</a:t>
            </a:r>
            <a:r>
              <a:rPr lang="en-US" sz="1400" dirty="0" smtClean="0"/>
              <a:t>)</a:t>
            </a:r>
            <a:endParaRPr lang="el-GR" sz="1400" dirty="0" smtClean="0"/>
          </a:p>
          <a:p>
            <a:pPr lvl="0" algn="just">
              <a:buFont typeface="Wingdings" charset="2"/>
              <a:buChar char="v"/>
            </a:pPr>
            <a:r>
              <a:rPr lang="el-GR" sz="2000" dirty="0" smtClean="0">
                <a:latin typeface="Cambria"/>
                <a:cs typeface="Cambria"/>
              </a:rPr>
              <a:t>Μέτρησα την συγκέντρωση! Τι κάνω μετά</a:t>
            </a:r>
            <a:r>
              <a:rPr lang="en-US" sz="2000" dirty="0"/>
              <a:t>;</a:t>
            </a:r>
            <a:endParaRPr lang="el-GR" sz="2000" dirty="0" smtClean="0">
              <a:latin typeface="Cambria"/>
              <a:cs typeface="Cambria"/>
            </a:endParaRPr>
          </a:p>
          <a:p>
            <a:pPr marL="0" indent="0" algn="just">
              <a:buNone/>
            </a:pPr>
            <a:r>
              <a:rPr lang="en-US" sz="1700" dirty="0">
                <a:latin typeface="Cambria"/>
                <a:cs typeface="Cambria"/>
              </a:rPr>
              <a:t>SDS-PAGE(</a:t>
            </a:r>
            <a:r>
              <a:rPr lang="el-GR" sz="1700" dirty="0">
                <a:latin typeface="Cambria"/>
                <a:cs typeface="Cambria"/>
              </a:rPr>
              <a:t>ηλεκτροφόρτιση:διαχωρισμός πρωτεϊνών ανάλογα με το μέγεθός τους), mass spectometry(χαρακτηρισμός πρωτεϊνών), </a:t>
            </a:r>
            <a:r>
              <a:rPr lang="en-US" sz="1700" dirty="0" err="1">
                <a:latin typeface="Cambria"/>
                <a:cs typeface="Cambria"/>
              </a:rPr>
              <a:t>Edman’s</a:t>
            </a:r>
            <a:r>
              <a:rPr lang="en-US" sz="1700" dirty="0">
                <a:latin typeface="Cambria"/>
                <a:cs typeface="Cambria"/>
              </a:rPr>
              <a:t> degradation (</a:t>
            </a:r>
            <a:r>
              <a:rPr lang="en-US" sz="1700" dirty="0" err="1">
                <a:latin typeface="Cambria"/>
                <a:cs typeface="Cambria"/>
              </a:rPr>
              <a:t>μέθοδος</a:t>
            </a:r>
            <a:r>
              <a:rPr lang="en-US" sz="1700" dirty="0">
                <a:latin typeface="Cambria"/>
                <a:cs typeface="Cambria"/>
              </a:rPr>
              <a:t> </a:t>
            </a:r>
            <a:r>
              <a:rPr lang="en-US" sz="1700" dirty="0" err="1">
                <a:latin typeface="Cambria"/>
                <a:cs typeface="Cambria"/>
              </a:rPr>
              <a:t>δι</a:t>
            </a:r>
            <a:r>
              <a:rPr lang="en-US" sz="1700" dirty="0">
                <a:latin typeface="Cambria"/>
                <a:cs typeface="Cambria"/>
              </a:rPr>
              <a:t>α</a:t>
            </a:r>
            <a:r>
              <a:rPr lang="en-US" sz="1700" dirty="0" err="1">
                <a:latin typeface="Cambria"/>
                <a:cs typeface="Cambria"/>
              </a:rPr>
              <a:t>χωρισμού</a:t>
            </a:r>
            <a:r>
              <a:rPr lang="en-US" sz="1700" dirty="0">
                <a:latin typeface="Cambria"/>
                <a:cs typeface="Cambria"/>
              </a:rPr>
              <a:t> α</a:t>
            </a:r>
            <a:r>
              <a:rPr lang="en-US" sz="1700" dirty="0" err="1">
                <a:latin typeface="Cambria"/>
                <a:cs typeface="Cambria"/>
              </a:rPr>
              <a:t>μινοξέων</a:t>
            </a:r>
            <a:r>
              <a:rPr lang="en-US" sz="1700" dirty="0">
                <a:latin typeface="Cambria"/>
                <a:cs typeface="Cambria"/>
              </a:rPr>
              <a:t> </a:t>
            </a:r>
            <a:r>
              <a:rPr lang="en-US" sz="1700" dirty="0" err="1">
                <a:latin typeface="Cambria"/>
                <a:cs typeface="Cambria"/>
              </a:rPr>
              <a:t>μι</a:t>
            </a:r>
            <a:r>
              <a:rPr lang="en-US" sz="1700" dirty="0">
                <a:latin typeface="Cambria"/>
                <a:cs typeface="Cambria"/>
              </a:rPr>
              <a:t>α</a:t>
            </a:r>
            <a:r>
              <a:rPr lang="en-US" sz="1700" dirty="0" err="1">
                <a:latin typeface="Cambria"/>
                <a:cs typeface="Cambria"/>
              </a:rPr>
              <a:t>ς</a:t>
            </a:r>
            <a:r>
              <a:rPr lang="en-US" sz="1700" dirty="0">
                <a:latin typeface="Cambria"/>
                <a:cs typeface="Cambria"/>
              </a:rPr>
              <a:t> π</a:t>
            </a:r>
            <a:r>
              <a:rPr lang="en-US" sz="1700" dirty="0" err="1">
                <a:latin typeface="Cambria"/>
                <a:cs typeface="Cambria"/>
              </a:rPr>
              <a:t>ολυ</a:t>
            </a:r>
            <a:r>
              <a:rPr lang="en-US" sz="1700" dirty="0">
                <a:latin typeface="Cambria"/>
                <a:cs typeface="Cambria"/>
              </a:rPr>
              <a:t>π</a:t>
            </a:r>
            <a:r>
              <a:rPr lang="en-US" sz="1700" dirty="0" err="1">
                <a:latin typeface="Cambria"/>
                <a:cs typeface="Cambria"/>
              </a:rPr>
              <a:t>ε</a:t>
            </a:r>
            <a:r>
              <a:rPr lang="en-US" sz="1700" dirty="0">
                <a:latin typeface="Cambria"/>
                <a:cs typeface="Cambria"/>
              </a:rPr>
              <a:t>π</a:t>
            </a:r>
            <a:r>
              <a:rPr lang="en-US" sz="1700" dirty="0" err="1">
                <a:latin typeface="Cambria"/>
                <a:cs typeface="Cambria"/>
              </a:rPr>
              <a:t>τιδικής</a:t>
            </a:r>
            <a:r>
              <a:rPr lang="en-US" sz="1700" dirty="0">
                <a:latin typeface="Cambria"/>
                <a:cs typeface="Cambria"/>
              </a:rPr>
              <a:t> α</a:t>
            </a:r>
            <a:r>
              <a:rPr lang="en-US" sz="1700" dirty="0" err="1">
                <a:latin typeface="Cambria"/>
                <a:cs typeface="Cambria"/>
              </a:rPr>
              <a:t>λυσίδ</a:t>
            </a:r>
            <a:r>
              <a:rPr lang="en-US" sz="1700" dirty="0">
                <a:latin typeface="Cambria"/>
                <a:cs typeface="Cambria"/>
              </a:rPr>
              <a:t>α</a:t>
            </a:r>
            <a:r>
              <a:rPr lang="en-US" sz="1700" dirty="0" err="1">
                <a:latin typeface="Cambria"/>
                <a:cs typeface="Cambria"/>
              </a:rPr>
              <a:t>ς</a:t>
            </a:r>
            <a:r>
              <a:rPr lang="en-US" sz="1700" dirty="0">
                <a:latin typeface="Cambria"/>
                <a:cs typeface="Cambria"/>
              </a:rPr>
              <a:t>), Nuclear magnetic resonance(</a:t>
            </a:r>
            <a:r>
              <a:rPr lang="el-GR" sz="1700" dirty="0">
                <a:latin typeface="Cambria"/>
                <a:cs typeface="Cambria"/>
              </a:rPr>
              <a:t>πληροφορίες για την δυναμική και δομή των πρωτεϊνών), ligand binding studies (σύνδεση ενός συνδέτη </a:t>
            </a:r>
            <a:r>
              <a:rPr lang="en-US" sz="1700" dirty="0">
                <a:latin typeface="Cambria"/>
                <a:cs typeface="Cambria"/>
              </a:rPr>
              <a:t>ligand </a:t>
            </a:r>
            <a:r>
              <a:rPr lang="el-GR" sz="1700" dirty="0">
                <a:latin typeface="Cambria"/>
                <a:cs typeface="Cambria"/>
              </a:rPr>
              <a:t>με πρωτεϊνη στόχο).</a:t>
            </a:r>
          </a:p>
          <a:p>
            <a:pPr marL="0" lvl="0" indent="0" algn="just">
              <a:buNone/>
            </a:pPr>
            <a:endParaRPr lang="el-GR" sz="2000" dirty="0">
              <a:latin typeface="Cambria"/>
              <a:cs typeface="Cambria"/>
            </a:endParaRPr>
          </a:p>
          <a:p>
            <a:pPr>
              <a:buFont typeface="Wingdings" charset="2"/>
              <a:buChar char="v"/>
            </a:pPr>
            <a:endParaRPr lang="en-US" dirty="0">
              <a:latin typeface="Cambria"/>
              <a:cs typeface="Cambria"/>
            </a:endParaRPr>
          </a:p>
        </p:txBody>
      </p:sp>
    </p:spTree>
    <p:extLst>
      <p:ext uri="{BB962C8B-B14F-4D97-AF65-F5344CB8AC3E}">
        <p14:creationId xmlns:p14="http://schemas.microsoft.com/office/powerpoint/2010/main" val="138519005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6141" y="314979"/>
            <a:ext cx="7691719" cy="763514"/>
          </a:xfrm>
        </p:spPr>
        <p:txBody>
          <a:bodyPr/>
          <a:lstStyle/>
          <a:p>
            <a:r>
              <a:rPr lang="el-GR" sz="2400" b="1" dirty="0" smtClean="0">
                <a:latin typeface="Cambria"/>
                <a:cs typeface="Cambria"/>
              </a:rPr>
              <a:t>Μέθοδοι προσδιορισμού συγκέντρωσης </a:t>
            </a:r>
            <a:endParaRPr lang="en-US" sz="2400" b="1" dirty="0">
              <a:latin typeface="Cambria"/>
              <a:cs typeface="Cambria"/>
            </a:endParaRPr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726141" y="1304629"/>
            <a:ext cx="7691719" cy="537507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l-GR" sz="2000" dirty="0" smtClean="0">
                <a:latin typeface="Cambria"/>
                <a:cs typeface="Cambria"/>
              </a:rPr>
              <a:t>Γενικά χρωματομετρικές μεθόδους</a:t>
            </a:r>
            <a:r>
              <a:rPr lang="en-US" sz="2000" dirty="0">
                <a:latin typeface="Cambria"/>
                <a:cs typeface="Cambria"/>
              </a:rPr>
              <a:t> </a:t>
            </a:r>
            <a:r>
              <a:rPr lang="el-GR" sz="2000" dirty="0" smtClean="0">
                <a:latin typeface="Cambria"/>
                <a:cs typeface="Cambria"/>
              </a:rPr>
              <a:t>αλλά και φασματοσκοπικές</a:t>
            </a:r>
          </a:p>
          <a:p>
            <a:r>
              <a:rPr lang="el-GR" sz="2000" dirty="0" smtClean="0">
                <a:latin typeface="Cambria"/>
                <a:cs typeface="Cambria"/>
              </a:rPr>
              <a:t>Φασματογραφία: Ικανότητα πρωτεϊνών(ή και προσθετικών ομάδων) να απορροφούν φως σε μια </a:t>
            </a:r>
            <a:r>
              <a:rPr lang="en-US" sz="2000" dirty="0" smtClean="0">
                <a:latin typeface="Cambria"/>
                <a:cs typeface="Cambria"/>
              </a:rPr>
              <a:t>UV </a:t>
            </a:r>
            <a:r>
              <a:rPr lang="el-GR" sz="2000" dirty="0" smtClean="0">
                <a:latin typeface="Cambria"/>
                <a:cs typeface="Cambria"/>
              </a:rPr>
              <a:t>περιοχή ορατού φάσματος</a:t>
            </a:r>
          </a:p>
          <a:p>
            <a:pPr marL="0" indent="0">
              <a:buNone/>
            </a:pPr>
            <a:endParaRPr lang="el-GR" sz="2000" dirty="0">
              <a:latin typeface="Cambria"/>
              <a:cs typeface="Cambria"/>
            </a:endParaRPr>
          </a:p>
          <a:p>
            <a:pPr marL="0" indent="0">
              <a:buNone/>
            </a:pPr>
            <a:endParaRPr lang="el-GR" sz="2000" dirty="0" smtClean="0">
              <a:latin typeface="Cambria"/>
              <a:cs typeface="Cambria"/>
            </a:endParaRPr>
          </a:p>
          <a:p>
            <a:pPr marL="0" indent="0">
              <a:buNone/>
            </a:pPr>
            <a:endParaRPr lang="el-GR" sz="2000" dirty="0" smtClean="0">
              <a:latin typeface="Cambria"/>
              <a:cs typeface="Cambria"/>
            </a:endParaRPr>
          </a:p>
          <a:p>
            <a:pPr marL="0" indent="0">
              <a:buNone/>
            </a:pPr>
            <a:r>
              <a:rPr lang="el-GR" sz="2000" dirty="0" smtClean="0">
                <a:latin typeface="Cambria"/>
                <a:cs typeface="Cambria"/>
              </a:rPr>
              <a:t>Χαμηλή συγκέντρωση πρωτεϊνών            Χαμηλή απορροφητικότητα</a:t>
            </a:r>
          </a:p>
          <a:p>
            <a:pPr marL="0" indent="0">
              <a:buNone/>
            </a:pPr>
            <a:r>
              <a:rPr lang="el-GR" sz="2000" dirty="0" smtClean="0">
                <a:latin typeface="Cambria"/>
                <a:cs typeface="Cambria"/>
              </a:rPr>
              <a:t>Χρήση νόμου </a:t>
            </a:r>
            <a:r>
              <a:rPr lang="en-US" sz="2000" dirty="0" smtClean="0">
                <a:latin typeface="Cambria"/>
                <a:cs typeface="Cambria"/>
              </a:rPr>
              <a:t>Beer-Lambert </a:t>
            </a:r>
            <a:r>
              <a:rPr lang="el-GR" sz="2000" dirty="0" smtClean="0">
                <a:latin typeface="Cambria"/>
                <a:cs typeface="Cambria"/>
              </a:rPr>
              <a:t>(Α=</a:t>
            </a:r>
            <a:r>
              <a:rPr lang="en-US" sz="2000" dirty="0" err="1" smtClean="0">
                <a:latin typeface="Cambria"/>
                <a:cs typeface="Cambria"/>
              </a:rPr>
              <a:t>kc</a:t>
            </a:r>
            <a:r>
              <a:rPr lang="en-US" sz="2000" dirty="0">
                <a:latin typeface="Cambria"/>
                <a:cs typeface="Cambria"/>
              </a:rPr>
              <a:t>)</a:t>
            </a:r>
            <a:endParaRPr lang="en-US" sz="2000" dirty="0" smtClean="0">
              <a:latin typeface="Cambria"/>
              <a:cs typeface="Cambria"/>
            </a:endParaRPr>
          </a:p>
          <a:p>
            <a:pPr>
              <a:buFont typeface="Wingdings" charset="2"/>
              <a:buChar char="v"/>
            </a:pPr>
            <a:r>
              <a:rPr lang="el-GR" sz="2000" dirty="0" smtClean="0">
                <a:latin typeface="Cambria"/>
                <a:cs typeface="Cambria"/>
              </a:rPr>
              <a:t>Χρωματομετρικές: Αλλαγή χρώματος +μέτρηση σε </a:t>
            </a:r>
            <a:r>
              <a:rPr lang="en-US" sz="2000" dirty="0" smtClean="0">
                <a:latin typeface="Cambria"/>
                <a:cs typeface="Cambria"/>
              </a:rPr>
              <a:t>plate reader </a:t>
            </a:r>
            <a:endParaRPr lang="el-GR" sz="2000" dirty="0" smtClean="0">
              <a:latin typeface="Cambria"/>
              <a:cs typeface="Cambria"/>
            </a:endParaRPr>
          </a:p>
          <a:p>
            <a:pPr marL="0" indent="0">
              <a:buNone/>
            </a:pPr>
            <a:endParaRPr lang="en-US" sz="2000" dirty="0">
              <a:latin typeface="Cambria"/>
              <a:cs typeface="Cambria"/>
            </a:endParaRPr>
          </a:p>
        </p:txBody>
      </p:sp>
      <p:pic>
        <p:nvPicPr>
          <p:cNvPr id="7" name="Picture 6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2129" y="3006579"/>
            <a:ext cx="6158337" cy="1575435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Right Arrow 8"/>
          <p:cNvSpPr/>
          <p:nvPr/>
        </p:nvSpPr>
        <p:spPr>
          <a:xfrm>
            <a:off x="4505675" y="4998383"/>
            <a:ext cx="591479" cy="411480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700531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6141" y="314979"/>
            <a:ext cx="7691719" cy="606959"/>
          </a:xfrm>
        </p:spPr>
        <p:txBody>
          <a:bodyPr/>
          <a:lstStyle/>
          <a:p>
            <a:r>
              <a:rPr lang="en-US" sz="2400" b="1" dirty="0" smtClean="0"/>
              <a:t>Biuret Method</a:t>
            </a:r>
            <a:endParaRPr lang="en-US" sz="24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26141" y="1148074"/>
            <a:ext cx="7691719" cy="5709926"/>
          </a:xfrm>
        </p:spPr>
        <p:txBody>
          <a:bodyPr>
            <a:normAutofit/>
          </a:bodyPr>
          <a:lstStyle/>
          <a:p>
            <a:pPr>
              <a:buFont typeface="Wingdings" charset="2"/>
              <a:buChar char="v"/>
            </a:pPr>
            <a:r>
              <a:rPr lang="el-GR" sz="2000" dirty="0" smtClean="0">
                <a:latin typeface="Cambria"/>
                <a:cs typeface="Cambria"/>
              </a:rPr>
              <a:t>Πατέρας όλων των μεθόδων και βάση για τις υπόλοιπες</a:t>
            </a:r>
          </a:p>
          <a:p>
            <a:pPr>
              <a:buFont typeface="Wingdings" charset="2"/>
              <a:buChar char="v"/>
            </a:pPr>
            <a:endParaRPr lang="el-GR" sz="2000" dirty="0">
              <a:latin typeface="Cambria"/>
              <a:cs typeface="Cambria"/>
            </a:endParaRPr>
          </a:p>
          <a:p>
            <a:pPr>
              <a:buFont typeface="Wingdings" charset="2"/>
              <a:buChar char="v"/>
            </a:pPr>
            <a:endParaRPr lang="el-GR" sz="2000" dirty="0" smtClean="0">
              <a:latin typeface="Cambria"/>
              <a:cs typeface="Cambria"/>
            </a:endParaRPr>
          </a:p>
          <a:p>
            <a:pPr>
              <a:buFont typeface="Wingdings" charset="2"/>
              <a:buChar char="v"/>
            </a:pPr>
            <a:endParaRPr lang="el-GR" sz="2000" dirty="0">
              <a:latin typeface="Cambria"/>
              <a:cs typeface="Cambria"/>
            </a:endParaRPr>
          </a:p>
          <a:p>
            <a:pPr>
              <a:buFont typeface="Wingdings" charset="2"/>
              <a:buChar char="v"/>
            </a:pPr>
            <a:endParaRPr lang="el-GR" sz="2000" dirty="0" smtClean="0">
              <a:latin typeface="Cambria"/>
              <a:cs typeface="Cambria"/>
            </a:endParaRPr>
          </a:p>
          <a:p>
            <a:pPr>
              <a:buFont typeface="Wingdings" charset="2"/>
              <a:buChar char="v"/>
            </a:pPr>
            <a:r>
              <a:rPr lang="el-GR" sz="2000" dirty="0" smtClean="0">
                <a:latin typeface="Cambria"/>
                <a:cs typeface="Cambria"/>
              </a:rPr>
              <a:t>Εμφάνιση μωβ χρώματος, Προσδιορισμός συγκέντρωσης με καμπύλή γνωστής βαθμονόμησης</a:t>
            </a:r>
          </a:p>
          <a:p>
            <a:pPr marL="0" indent="0">
              <a:buNone/>
            </a:pPr>
            <a:r>
              <a:rPr lang="el-GR" sz="2800" b="1" dirty="0" smtClean="0">
                <a:latin typeface="Cambria"/>
                <a:cs typeface="Cambria"/>
              </a:rPr>
              <a:t>+</a:t>
            </a:r>
            <a:r>
              <a:rPr lang="el-GR" sz="2000" b="1" dirty="0" smtClean="0">
                <a:latin typeface="Cambria"/>
                <a:cs typeface="Cambria"/>
              </a:rPr>
              <a:t> </a:t>
            </a:r>
            <a:r>
              <a:rPr lang="el-GR" sz="2000" dirty="0" smtClean="0">
                <a:latin typeface="Cambria"/>
                <a:cs typeface="Cambria"/>
              </a:rPr>
              <a:t>Γρήγορη αλλαγή χρώματος, το χρώμα παραμένει</a:t>
            </a:r>
          </a:p>
          <a:p>
            <a:pPr marL="0" indent="0">
              <a:buNone/>
            </a:pPr>
            <a:r>
              <a:rPr lang="el-GR" sz="2000" dirty="0" smtClean="0">
                <a:latin typeface="Cambria"/>
                <a:cs typeface="Cambria"/>
              </a:rPr>
              <a:t>- Ακριβή, χαμηλή ευαισθησία(κατώτερο όριο 2</a:t>
            </a:r>
            <a:r>
              <a:rPr lang="en-US" sz="2000" dirty="0" smtClean="0">
                <a:latin typeface="Cambria"/>
                <a:cs typeface="Cambria"/>
              </a:rPr>
              <a:t>mg/ml), </a:t>
            </a:r>
            <a:r>
              <a:rPr lang="el-GR" sz="2000" dirty="0" smtClean="0">
                <a:latin typeface="Cambria"/>
                <a:cs typeface="Cambria"/>
              </a:rPr>
              <a:t>παρεμπόδιση αντίδρασης από </a:t>
            </a:r>
            <a:r>
              <a:rPr lang="en-US" sz="2000" dirty="0" err="1" smtClean="0">
                <a:latin typeface="Cambria"/>
                <a:cs typeface="Cambria"/>
              </a:rPr>
              <a:t>Tris</a:t>
            </a:r>
            <a:r>
              <a:rPr lang="el-GR" sz="2000" dirty="0" smtClean="0">
                <a:latin typeface="Cambria"/>
                <a:cs typeface="Cambria"/>
              </a:rPr>
              <a:t>(ρυθμ. Διαλυμα) και θεικό αμμώνιο</a:t>
            </a:r>
          </a:p>
        </p:txBody>
      </p:sp>
      <p:pic>
        <p:nvPicPr>
          <p:cNvPr id="4" name="Picture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0181" y="1948246"/>
            <a:ext cx="5421941" cy="208394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3443656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6141" y="314979"/>
            <a:ext cx="7691719" cy="763514"/>
          </a:xfrm>
        </p:spPr>
        <p:txBody>
          <a:bodyPr/>
          <a:lstStyle/>
          <a:p>
            <a:r>
              <a:rPr lang="en-US" sz="2400" b="1" dirty="0" smtClean="0">
                <a:latin typeface="Cambria"/>
                <a:cs typeface="Cambria"/>
              </a:rPr>
              <a:t>Modified Lowry Protein Assay</a:t>
            </a:r>
            <a:endParaRPr lang="en-US" sz="2400" b="1" dirty="0">
              <a:latin typeface="Cambria"/>
              <a:cs typeface="Cambria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26141" y="1217654"/>
            <a:ext cx="7691719" cy="5640345"/>
          </a:xfrm>
        </p:spPr>
        <p:txBody>
          <a:bodyPr/>
          <a:lstStyle/>
          <a:p>
            <a:r>
              <a:rPr lang="en-US" sz="2000" dirty="0" smtClean="0">
                <a:latin typeface="Cambria"/>
                <a:cs typeface="Cambria"/>
              </a:rPr>
              <a:t>1951 Oliver H. Lowry, </a:t>
            </a:r>
            <a:r>
              <a:rPr lang="el-GR" sz="2000" dirty="0" smtClean="0">
                <a:latin typeface="Cambria"/>
                <a:cs typeface="Cambria"/>
              </a:rPr>
              <a:t>Ενισχυμένη δοκιμασία </a:t>
            </a:r>
            <a:r>
              <a:rPr lang="en-US" sz="2000" dirty="0" smtClean="0">
                <a:latin typeface="Cambria"/>
                <a:cs typeface="Cambria"/>
              </a:rPr>
              <a:t>Biuret</a:t>
            </a:r>
          </a:p>
          <a:p>
            <a:endParaRPr lang="en-US" sz="2000" dirty="0">
              <a:latin typeface="Cambria"/>
              <a:cs typeface="Cambria"/>
            </a:endParaRPr>
          </a:p>
          <a:p>
            <a:endParaRPr lang="en-US" sz="2000" dirty="0" smtClean="0">
              <a:latin typeface="Cambria"/>
              <a:cs typeface="Cambria"/>
            </a:endParaRPr>
          </a:p>
          <a:p>
            <a:endParaRPr lang="en-US" sz="2000" dirty="0">
              <a:latin typeface="Cambria"/>
              <a:cs typeface="Cambria"/>
            </a:endParaRPr>
          </a:p>
          <a:p>
            <a:endParaRPr lang="en-US" sz="2000" dirty="0" smtClean="0">
              <a:latin typeface="Cambria"/>
              <a:cs typeface="Cambria"/>
            </a:endParaRPr>
          </a:p>
          <a:p>
            <a:r>
              <a:rPr lang="el-GR" sz="2000" dirty="0" smtClean="0">
                <a:latin typeface="Cambria"/>
                <a:cs typeface="Cambria"/>
              </a:rPr>
              <a:t>Αμινοξέα που ενισχύουν χρώμα (</a:t>
            </a:r>
            <a:r>
              <a:rPr lang="en-US" sz="2000" dirty="0" err="1" smtClean="0">
                <a:latin typeface="Cambria"/>
                <a:cs typeface="Cambria"/>
              </a:rPr>
              <a:t>tyr,trp,cys,his,asp</a:t>
            </a:r>
            <a:r>
              <a:rPr lang="en-US" sz="2000" dirty="0" smtClean="0">
                <a:latin typeface="Cambria"/>
                <a:cs typeface="Cambria"/>
              </a:rPr>
              <a:t>)</a:t>
            </a:r>
          </a:p>
          <a:p>
            <a:pPr marL="0" indent="0">
              <a:buNone/>
            </a:pPr>
            <a:r>
              <a:rPr lang="en-US" dirty="0" smtClean="0">
                <a:latin typeface="Cambria"/>
                <a:cs typeface="Cambria"/>
              </a:rPr>
              <a:t>+ </a:t>
            </a:r>
            <a:r>
              <a:rPr lang="en-US" sz="1800" dirty="0" smtClean="0">
                <a:latin typeface="Cambria"/>
                <a:cs typeface="Cambria"/>
              </a:rPr>
              <a:t>M</a:t>
            </a:r>
            <a:r>
              <a:rPr lang="el-GR" sz="1800" dirty="0" smtClean="0">
                <a:latin typeface="Cambria"/>
                <a:cs typeface="Cambria"/>
              </a:rPr>
              <a:t>έτρηση από </a:t>
            </a:r>
            <a:r>
              <a:rPr lang="en-US" sz="1800" dirty="0" smtClean="0">
                <a:latin typeface="Cambria"/>
                <a:cs typeface="Cambria"/>
              </a:rPr>
              <a:t>650-750nm wavelength, </a:t>
            </a:r>
            <a:r>
              <a:rPr lang="el-GR" sz="1800" dirty="0" smtClean="0">
                <a:latin typeface="Cambria"/>
                <a:cs typeface="Cambria"/>
              </a:rPr>
              <a:t>ευαίσθητη, εύρος</a:t>
            </a:r>
            <a:r>
              <a:rPr lang="en-US" sz="1800" dirty="0" smtClean="0">
                <a:latin typeface="Cambria"/>
                <a:cs typeface="Cambria"/>
              </a:rPr>
              <a:t> </a:t>
            </a:r>
            <a:r>
              <a:rPr lang="el-GR" sz="1800" dirty="0" smtClean="0">
                <a:latin typeface="Cambria"/>
                <a:cs typeface="Cambria"/>
              </a:rPr>
              <a:t>λειτουργίας 5-2000</a:t>
            </a:r>
            <a:r>
              <a:rPr lang="en-US" sz="1800" dirty="0" smtClean="0">
                <a:latin typeface="Cambria"/>
                <a:cs typeface="Cambria"/>
              </a:rPr>
              <a:t>mg/ml</a:t>
            </a:r>
            <a:r>
              <a:rPr lang="el-GR" sz="1800" dirty="0" smtClean="0">
                <a:latin typeface="Cambria"/>
                <a:cs typeface="Cambria"/>
              </a:rPr>
              <a:t>, επώαση σε θερμοκρασία δωματίου</a:t>
            </a:r>
          </a:p>
          <a:p>
            <a:pPr marL="0" indent="0">
              <a:buNone/>
            </a:pPr>
            <a:r>
              <a:rPr lang="el-GR" sz="1800" dirty="0" smtClean="0">
                <a:latin typeface="Cambria"/>
                <a:cs typeface="Cambria"/>
              </a:rPr>
              <a:t>-  Μεγάλος χρόνος διεκπεραίωσης, το χρώμα ξεθωριάζει γρήγορα, ευαίσθητο σε ουσίες που αντιτίθενται στην δημιουργία χρώματος ή παράγουν από μόνας τους </a:t>
            </a:r>
          </a:p>
          <a:p>
            <a:pPr marL="0" indent="0">
              <a:buNone/>
            </a:pPr>
            <a:endParaRPr lang="el-GR" sz="1800" dirty="0" smtClean="0">
              <a:latin typeface="Cambria"/>
              <a:cs typeface="Cambria"/>
            </a:endParaRPr>
          </a:p>
        </p:txBody>
      </p:sp>
      <p:pic>
        <p:nvPicPr>
          <p:cNvPr id="4" name="Picture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7751" y="1756683"/>
            <a:ext cx="6367094" cy="21746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91779668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4" Type="http://schemas.openxmlformats.org/officeDocument/2006/relationships/image" Target="../media/image4.jpeg"/><Relationship Id="rId1" Type="http://schemas.openxmlformats.org/officeDocument/2006/relationships/image" Target="../media/image1.jpeg"/><Relationship Id="rId2" Type="http://schemas.openxmlformats.org/officeDocument/2006/relationships/image" Target="../media/image2.jpeg"/></Relationships>
</file>

<file path=ppt/theme/theme1.xml><?xml version="1.0" encoding="utf-8"?>
<a:theme xmlns:a="http://schemas.openxmlformats.org/drawingml/2006/main" name="Venture">
  <a:themeElements>
    <a:clrScheme name="Venture">
      <a:dk1>
        <a:sysClr val="windowText" lastClr="000000"/>
      </a:dk1>
      <a:lt1>
        <a:sysClr val="window" lastClr="FFFFFF"/>
      </a:lt1>
      <a:dk2>
        <a:srgbClr val="738450"/>
      </a:dk2>
      <a:lt2>
        <a:srgbClr val="E8E9D1"/>
      </a:lt2>
      <a:accent1>
        <a:srgbClr val="9EB060"/>
      </a:accent1>
      <a:accent2>
        <a:srgbClr val="D09A08"/>
      </a:accent2>
      <a:accent3>
        <a:srgbClr val="F2EC86"/>
      </a:accent3>
      <a:accent4>
        <a:srgbClr val="824F1C"/>
      </a:accent4>
      <a:accent5>
        <a:srgbClr val="511818"/>
      </a:accent5>
      <a:accent6>
        <a:srgbClr val="553876"/>
      </a:accent6>
      <a:hlink>
        <a:srgbClr val="929547"/>
      </a:hlink>
      <a:folHlink>
        <a:srgbClr val="56633C"/>
      </a:folHlink>
    </a:clrScheme>
    <a:fontScheme name="Venture">
      <a:majorFont>
        <a:latin typeface="Calisto MT"/>
        <a:ea typeface=""/>
        <a:cs typeface=""/>
        <a:font script="Jpan" typeface="ＭＳ Ｐ明朝"/>
        <a:font script="Hans" typeface="宋体"/>
        <a:font script="Hant" typeface="新細明體"/>
      </a:majorFont>
      <a:minorFont>
        <a:latin typeface="Calisto MT"/>
        <a:ea typeface=""/>
        <a:cs typeface=""/>
        <a:font script="Jpan" typeface="ＭＳ Ｐ明朝"/>
        <a:font script="Hans" typeface="宋体"/>
        <a:font script="Hant" typeface="新細明體"/>
      </a:minorFont>
    </a:fontScheme>
    <a:fmtScheme name="Venture">
      <a: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shade val="30000"/>
                <a:alpha val="50000"/>
                <a:satMod val="150000"/>
              </a:schemeClr>
              <a:schemeClr val="phClr">
                <a:tint val="50000"/>
                <a:alpha val="10000"/>
                <a:satMod val="150000"/>
              </a:schemeClr>
            </a:duotone>
          </a:blip>
          <a:stretch/>
        </a:blipFill>
        <a:blipFill rotWithShape="1">
          <a:blip xmlns:r="http://schemas.openxmlformats.org/officeDocument/2006/relationships" r:embed="rId2">
            <a:duotone>
              <a:schemeClr val="phClr">
                <a:shade val="30000"/>
                <a:alpha val="50000"/>
                <a:satMod val="150000"/>
              </a:schemeClr>
              <a:schemeClr val="phClr">
                <a:tint val="50000"/>
                <a:alpha val="10000"/>
                <a:satMod val="150000"/>
              </a:schemeClr>
            </a:duotone>
          </a:blip>
          <a:stretch/>
        </a:blipFill>
      </a:fillStyleLst>
      <a:lnStyleLst>
        <a:ln w="1905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innerShdw blurRad="76200" dist="25400" dir="13500000">
              <a:srgbClr val="4B4B4B">
                <a:alpha val="75000"/>
              </a:srgbClr>
            </a:innerShdw>
          </a:effectLst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3">
            <a:duotone>
              <a:schemeClr val="phClr">
                <a:shade val="10000"/>
                <a:alpha val="30000"/>
                <a:satMod val="60000"/>
              </a:schemeClr>
              <a:schemeClr val="phClr">
                <a:tint val="20000"/>
                <a:alpha val="5000"/>
                <a:satMod val="300000"/>
              </a:schemeClr>
            </a:duotone>
          </a:blip>
          <a:stretch/>
        </a:blipFill>
        <a:blipFill rotWithShape="1">
          <a:blip xmlns:r="http://schemas.openxmlformats.org/officeDocument/2006/relationships" r:embed="rId4">
            <a:duotone>
              <a:schemeClr val="phClr">
                <a:shade val="30000"/>
                <a:alpha val="50000"/>
                <a:satMod val="150000"/>
              </a:schemeClr>
              <a:schemeClr val="phClr">
                <a:tint val="50000"/>
                <a:alpha val="10000"/>
                <a:satMod val="150000"/>
              </a:schemeClr>
            </a:duotone>
          </a:blip>
          <a:stretch/>
        </a:blip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Venture.thmx</Template>
  <TotalTime>252</TotalTime>
  <Words>1045</Words>
  <Application>Microsoft Macintosh PowerPoint</Application>
  <PresentationFormat>On-screen Show (4:3)</PresentationFormat>
  <Paragraphs>242</Paragraphs>
  <Slides>25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26" baseType="lpstr">
      <vt:lpstr>Venture</vt:lpstr>
      <vt:lpstr>ΕΜΒΙΟΜΗΧΑΝΙΚΗ-ΒΙΟΪΑΤΡΙΚΗ ΤΕΧΝΟΛΟΓΙΑ</vt:lpstr>
      <vt:lpstr>Πρωτεΐνες</vt:lpstr>
      <vt:lpstr>PowerPoint Presentation</vt:lpstr>
      <vt:lpstr>Μελέτη Πρωτεϊνών</vt:lpstr>
      <vt:lpstr>Καθορισμός Συγκέντρωσης</vt:lpstr>
      <vt:lpstr>PowerPoint Presentation</vt:lpstr>
      <vt:lpstr>Μέθοδοι προσδιορισμού συγκέντρωσης </vt:lpstr>
      <vt:lpstr>Biuret Method</vt:lpstr>
      <vt:lpstr>Modified Lowry Protein Assay</vt:lpstr>
      <vt:lpstr>Bradford Assays</vt:lpstr>
      <vt:lpstr>Resazurin protocol</vt:lpstr>
      <vt:lpstr>Μέθοδος φθορισμού: χρήση αρωματικών αμινοξέων</vt:lpstr>
      <vt:lpstr>Ειδικές Μέθοδοι</vt:lpstr>
      <vt:lpstr>Πειραματική Διαδικασία</vt:lpstr>
      <vt:lpstr>Πειραματική Διαδικασία</vt:lpstr>
      <vt:lpstr>Πειραματική Διαδικασία</vt:lpstr>
      <vt:lpstr>Βήματα 3-fold αραίωσης</vt:lpstr>
      <vt:lpstr>PowerPoint Presentation</vt:lpstr>
      <vt:lpstr>Πειραματική Διαδικασία</vt:lpstr>
      <vt:lpstr>Πειραματική Διαδικασία</vt:lpstr>
      <vt:lpstr>Πειραματική Διαδικασία</vt:lpstr>
      <vt:lpstr>Πειραματική Διαδικασία</vt:lpstr>
      <vt:lpstr>Πειραματική Διαδικασία</vt:lpstr>
      <vt:lpstr>Πειραματική Διαδικασία</vt:lpstr>
      <vt:lpstr>Πειραματική Διαδικασία</vt:lpstr>
    </vt:vector>
  </TitlesOfParts>
  <Company>kostadinos.davilas@gmail.com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kostadinos davilas</dc:creator>
  <cp:lastModifiedBy>kostadinos davilas</cp:lastModifiedBy>
  <cp:revision>20</cp:revision>
  <dcterms:created xsi:type="dcterms:W3CDTF">2015-01-21T04:43:19Z</dcterms:created>
  <dcterms:modified xsi:type="dcterms:W3CDTF">2015-01-21T13:14:20Z</dcterms:modified>
</cp:coreProperties>
</file>